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55" r:id="rId2"/>
    <p:sldId id="517" r:id="rId3"/>
    <p:sldId id="551" r:id="rId4"/>
    <p:sldId id="519" r:id="rId5"/>
    <p:sldId id="546" r:id="rId6"/>
    <p:sldId id="528" r:id="rId7"/>
    <p:sldId id="529" r:id="rId8"/>
    <p:sldId id="565" r:id="rId9"/>
    <p:sldId id="555" r:id="rId10"/>
    <p:sldId id="530" r:id="rId11"/>
    <p:sldId id="557" r:id="rId12"/>
    <p:sldId id="558" r:id="rId13"/>
    <p:sldId id="559" r:id="rId14"/>
    <p:sldId id="560" r:id="rId15"/>
    <p:sldId id="561" r:id="rId16"/>
    <p:sldId id="562" r:id="rId17"/>
    <p:sldId id="556" r:id="rId18"/>
    <p:sldId id="552" r:id="rId19"/>
    <p:sldId id="553" r:id="rId20"/>
    <p:sldId id="563" r:id="rId21"/>
    <p:sldId id="564" r:id="rId22"/>
    <p:sldId id="554" r:id="rId23"/>
    <p:sldId id="548" r:id="rId24"/>
    <p:sldId id="549" r:id="rId25"/>
    <p:sldId id="550" r:id="rId26"/>
    <p:sldId id="531" r:id="rId27"/>
    <p:sldId id="532" r:id="rId28"/>
    <p:sldId id="533" r:id="rId29"/>
    <p:sldId id="534" r:id="rId30"/>
    <p:sldId id="535" r:id="rId31"/>
    <p:sldId id="536" r:id="rId32"/>
    <p:sldId id="487" r:id="rId33"/>
    <p:sldId id="538" r:id="rId34"/>
    <p:sldId id="545" r:id="rId35"/>
    <p:sldId id="539" r:id="rId36"/>
    <p:sldId id="540" r:id="rId37"/>
    <p:sldId id="541" r:id="rId38"/>
    <p:sldId id="542" r:id="rId39"/>
    <p:sldId id="543" r:id="rId40"/>
    <p:sldId id="54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B9"/>
    <a:srgbClr val="5B9BD5"/>
    <a:srgbClr val="528CC1"/>
    <a:srgbClr val="7E4B85"/>
    <a:srgbClr val="5A6771"/>
    <a:srgbClr val="FC4513"/>
    <a:srgbClr val="32B1CA"/>
    <a:srgbClr val="FF9E19"/>
    <a:srgbClr val="ECF0F1"/>
    <a:srgbClr val="65B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 autoAdjust="0"/>
    <p:restoredTop sz="95170" autoAdjust="0"/>
  </p:normalViewPr>
  <p:slideViewPr>
    <p:cSldViewPr snapToGrid="0" showGuides="1">
      <p:cViewPr varScale="1">
        <p:scale>
          <a:sx n="64" d="100"/>
          <a:sy n="64" d="100"/>
        </p:scale>
        <p:origin x="912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264" y="192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382A1-A4F8-4EA8-AA88-F440668403AD}" type="doc">
      <dgm:prSet loTypeId="urn:microsoft.com/office/officeart/2005/8/layout/h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5B6B6-A316-419E-9AF2-CAF2FC60F885}">
      <dgm:prSet phldrT="[Text]" custT="1"/>
      <dgm:spPr/>
      <dgm:t>
        <a:bodyPr/>
        <a:lstStyle/>
        <a:p>
          <a:r>
            <a:rPr lang="en-US" sz="1800" dirty="0"/>
            <a:t>S/W Engineering</a:t>
          </a:r>
        </a:p>
      </dgm:t>
    </dgm:pt>
    <dgm:pt modelId="{FF524A32-B763-48C4-B762-16B6903315AC}" type="parTrans" cxnId="{E5FEA05E-6BC5-4EC9-9370-B49B201833F9}">
      <dgm:prSet/>
      <dgm:spPr/>
      <dgm:t>
        <a:bodyPr/>
        <a:lstStyle/>
        <a:p>
          <a:endParaRPr lang="en-US"/>
        </a:p>
      </dgm:t>
    </dgm:pt>
    <dgm:pt modelId="{E91A0878-3A8A-4EB7-A643-7974D92FE5E1}" type="sibTrans" cxnId="{E5FEA05E-6BC5-4EC9-9370-B49B201833F9}">
      <dgm:prSet/>
      <dgm:spPr/>
      <dgm:t>
        <a:bodyPr/>
        <a:lstStyle/>
        <a:p>
          <a:endParaRPr lang="en-US"/>
        </a:p>
      </dgm:t>
    </dgm:pt>
    <dgm:pt modelId="{A17B7EBC-EE09-47B5-834F-D3241BCB945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Big Data Analytics &amp; BI</a:t>
          </a:r>
        </a:p>
      </dgm:t>
    </dgm:pt>
    <dgm:pt modelId="{CCEA735B-DFDD-40FE-B0F6-4E8A5A7D2A9A}" type="parTrans" cxnId="{22EA3DCB-A34B-4D52-A5B3-8C0033DF355D}">
      <dgm:prSet/>
      <dgm:spPr/>
      <dgm:t>
        <a:bodyPr/>
        <a:lstStyle/>
        <a:p>
          <a:endParaRPr lang="en-US"/>
        </a:p>
      </dgm:t>
    </dgm:pt>
    <dgm:pt modelId="{4BD12C89-CBCD-43C6-ACAA-AB2002DDA022}" type="sibTrans" cxnId="{22EA3DCB-A34B-4D52-A5B3-8C0033DF355D}">
      <dgm:prSet/>
      <dgm:spPr/>
      <dgm:t>
        <a:bodyPr/>
        <a:lstStyle/>
        <a:p>
          <a:endParaRPr lang="en-US"/>
        </a:p>
      </dgm:t>
    </dgm:pt>
    <dgm:pt modelId="{69327868-D2EA-4EED-8DFA-6E43A8AF5E5D}">
      <dgm:prSet phldrT="[Text]" custT="1"/>
      <dgm:spPr/>
      <dgm:t>
        <a:bodyPr/>
        <a:lstStyle/>
        <a:p>
          <a:r>
            <a:rPr lang="en-US" sz="1800" dirty="0"/>
            <a:t>Program Management</a:t>
          </a:r>
        </a:p>
      </dgm:t>
    </dgm:pt>
    <dgm:pt modelId="{29A43CBD-B645-4582-9ABC-2D5833F77CE8}" type="parTrans" cxnId="{F5A8BC74-7CB1-4D2C-9216-2F986045309E}">
      <dgm:prSet/>
      <dgm:spPr/>
      <dgm:t>
        <a:bodyPr/>
        <a:lstStyle/>
        <a:p>
          <a:endParaRPr lang="en-US"/>
        </a:p>
      </dgm:t>
    </dgm:pt>
    <dgm:pt modelId="{B2952188-4F6F-4BF0-ADEF-57D85DB19279}" type="sibTrans" cxnId="{F5A8BC74-7CB1-4D2C-9216-2F986045309E}">
      <dgm:prSet/>
      <dgm:spPr/>
      <dgm:t>
        <a:bodyPr/>
        <a:lstStyle/>
        <a:p>
          <a:endParaRPr lang="en-US"/>
        </a:p>
      </dgm:t>
    </dgm:pt>
    <dgm:pt modelId="{34DCE020-4E59-44AE-A8D8-0A744C0D071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Project &amp; Program Management</a:t>
          </a:r>
        </a:p>
      </dgm:t>
    </dgm:pt>
    <dgm:pt modelId="{A6C5C4EF-9D65-45C1-BAA5-DF035979600F}" type="parTrans" cxnId="{C9AB7E42-90E2-4629-B8FE-128BB9C7EB76}">
      <dgm:prSet/>
      <dgm:spPr/>
      <dgm:t>
        <a:bodyPr/>
        <a:lstStyle/>
        <a:p>
          <a:endParaRPr lang="en-US"/>
        </a:p>
      </dgm:t>
    </dgm:pt>
    <dgm:pt modelId="{E643A1AA-D4E3-41F3-9938-E583D182BB22}" type="sibTrans" cxnId="{C9AB7E42-90E2-4629-B8FE-128BB9C7EB76}">
      <dgm:prSet/>
      <dgm:spPr/>
      <dgm:t>
        <a:bodyPr/>
        <a:lstStyle/>
        <a:p>
          <a:endParaRPr lang="en-US"/>
        </a:p>
      </dgm:t>
    </dgm:pt>
    <dgm:pt modelId="{F3BE1755-695D-46D6-AC79-15AE46E719FC}">
      <dgm:prSet phldrT="[Text]" custT="1"/>
      <dgm:spPr/>
      <dgm:t>
        <a:bodyPr/>
        <a:lstStyle/>
        <a:p>
          <a:r>
            <a:rPr lang="en-US" sz="1800" dirty="0"/>
            <a:t>O&amp;M</a:t>
          </a:r>
        </a:p>
      </dgm:t>
    </dgm:pt>
    <dgm:pt modelId="{5A7C67A8-C714-4E86-8ECF-B69DBBDC8205}" type="parTrans" cxnId="{7E4C87D4-6E36-4802-8528-4AFE4A5E248F}">
      <dgm:prSet/>
      <dgm:spPr/>
      <dgm:t>
        <a:bodyPr/>
        <a:lstStyle/>
        <a:p>
          <a:endParaRPr lang="en-US"/>
        </a:p>
      </dgm:t>
    </dgm:pt>
    <dgm:pt modelId="{644485EF-0E06-4DB2-8EC0-FC8814EE73B0}" type="sibTrans" cxnId="{7E4C87D4-6E36-4802-8528-4AFE4A5E248F}">
      <dgm:prSet/>
      <dgm:spPr/>
      <dgm:t>
        <a:bodyPr/>
        <a:lstStyle/>
        <a:p>
          <a:endParaRPr lang="en-US"/>
        </a:p>
      </dgm:t>
    </dgm:pt>
    <dgm:pt modelId="{EF08F2C9-678F-488D-9ED4-4A40165A3D6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Infrastructure O&amp;M</a:t>
          </a:r>
        </a:p>
      </dgm:t>
    </dgm:pt>
    <dgm:pt modelId="{E19043FA-2FE1-4914-9AE9-BB910729AB5E}" type="parTrans" cxnId="{E0FA7812-2383-4BF4-B3FD-78D1AC604A6B}">
      <dgm:prSet/>
      <dgm:spPr/>
      <dgm:t>
        <a:bodyPr/>
        <a:lstStyle/>
        <a:p>
          <a:endParaRPr lang="en-US"/>
        </a:p>
      </dgm:t>
    </dgm:pt>
    <dgm:pt modelId="{81384159-3A58-4702-921C-E53A494A1F3D}" type="sibTrans" cxnId="{E0FA7812-2383-4BF4-B3FD-78D1AC604A6B}">
      <dgm:prSet/>
      <dgm:spPr/>
      <dgm:t>
        <a:bodyPr/>
        <a:lstStyle/>
        <a:p>
          <a:endParaRPr lang="en-US"/>
        </a:p>
      </dgm:t>
    </dgm:pt>
    <dgm:pt modelId="{D78FF587-99C6-44E0-9AC5-44BA3534EADC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Cloud Computing</a:t>
          </a:r>
        </a:p>
      </dgm:t>
    </dgm:pt>
    <dgm:pt modelId="{777E7B8F-20F5-428C-BE08-EEAC271D7872}" type="parTrans" cxnId="{0D946D90-08AD-4984-8A98-DF4BD3982E9A}">
      <dgm:prSet/>
      <dgm:spPr/>
      <dgm:t>
        <a:bodyPr/>
        <a:lstStyle/>
        <a:p>
          <a:endParaRPr lang="en-US"/>
        </a:p>
      </dgm:t>
    </dgm:pt>
    <dgm:pt modelId="{B01F2DC9-D27C-407D-8527-ED163ADFD150}" type="sibTrans" cxnId="{0D946D90-08AD-4984-8A98-DF4BD3982E9A}">
      <dgm:prSet/>
      <dgm:spPr/>
      <dgm:t>
        <a:bodyPr/>
        <a:lstStyle/>
        <a:p>
          <a:endParaRPr lang="en-US"/>
        </a:p>
      </dgm:t>
    </dgm:pt>
    <dgm:pt modelId="{719D1624-D038-46AF-A7DF-AECA5E696E5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Mobile </a:t>
          </a:r>
        </a:p>
      </dgm:t>
    </dgm:pt>
    <dgm:pt modelId="{82CAA5D8-B1EC-4AB9-8014-B947894D58C4}" type="parTrans" cxnId="{BAAB983B-45A7-461D-8DA7-F81C380AA439}">
      <dgm:prSet/>
      <dgm:spPr/>
      <dgm:t>
        <a:bodyPr/>
        <a:lstStyle/>
        <a:p>
          <a:endParaRPr lang="en-US"/>
        </a:p>
      </dgm:t>
    </dgm:pt>
    <dgm:pt modelId="{E3870954-DDDE-4AB1-987D-2620FFFD3717}" type="sibTrans" cxnId="{BAAB983B-45A7-461D-8DA7-F81C380AA439}">
      <dgm:prSet/>
      <dgm:spPr/>
      <dgm:t>
        <a:bodyPr/>
        <a:lstStyle/>
        <a:p>
          <a:endParaRPr lang="en-US"/>
        </a:p>
      </dgm:t>
    </dgm:pt>
    <dgm:pt modelId="{6DCF0536-340C-4173-B2A0-FDAB75FE982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Social Media</a:t>
          </a:r>
        </a:p>
      </dgm:t>
    </dgm:pt>
    <dgm:pt modelId="{41DA33F4-CC40-401A-BBA0-766E7D41599A}" type="parTrans" cxnId="{88FAA486-393C-4065-BF6E-5B9DC192656A}">
      <dgm:prSet/>
      <dgm:spPr/>
      <dgm:t>
        <a:bodyPr/>
        <a:lstStyle/>
        <a:p>
          <a:endParaRPr lang="en-US"/>
        </a:p>
      </dgm:t>
    </dgm:pt>
    <dgm:pt modelId="{6E337C2A-A79A-47F0-BFA7-71F6B8C9A2A5}" type="sibTrans" cxnId="{88FAA486-393C-4065-BF6E-5B9DC192656A}">
      <dgm:prSet/>
      <dgm:spPr/>
      <dgm:t>
        <a:bodyPr/>
        <a:lstStyle/>
        <a:p>
          <a:endParaRPr lang="en-US"/>
        </a:p>
      </dgm:t>
    </dgm:pt>
    <dgm:pt modelId="{373ACABD-FEAF-49D6-B127-70084722EC93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Training/Mentoring</a:t>
          </a:r>
        </a:p>
      </dgm:t>
    </dgm:pt>
    <dgm:pt modelId="{94138830-27A4-4A23-9B49-8B75B122B1B2}" type="parTrans" cxnId="{8385DE59-9818-46EA-B188-D026591231C3}">
      <dgm:prSet/>
      <dgm:spPr/>
      <dgm:t>
        <a:bodyPr/>
        <a:lstStyle/>
        <a:p>
          <a:endParaRPr lang="en-US"/>
        </a:p>
      </dgm:t>
    </dgm:pt>
    <dgm:pt modelId="{6210BD6B-EADF-453A-8215-F902575914C6}" type="sibTrans" cxnId="{8385DE59-9818-46EA-B188-D026591231C3}">
      <dgm:prSet/>
      <dgm:spPr/>
      <dgm:t>
        <a:bodyPr/>
        <a:lstStyle/>
        <a:p>
          <a:endParaRPr lang="en-US"/>
        </a:p>
      </dgm:t>
    </dgm:pt>
    <dgm:pt modelId="{D1FCA694-CE02-46F8-A5C2-B46177299466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Tier 1, 2, &amp; 3 desktop support</a:t>
          </a:r>
        </a:p>
      </dgm:t>
    </dgm:pt>
    <dgm:pt modelId="{D06C7551-731D-438E-9332-C0A18CE77147}" type="parTrans" cxnId="{7B1DA3E5-E25C-4005-971A-35EB5FE5F402}">
      <dgm:prSet/>
      <dgm:spPr/>
      <dgm:t>
        <a:bodyPr/>
        <a:lstStyle/>
        <a:p>
          <a:endParaRPr lang="en-US"/>
        </a:p>
      </dgm:t>
    </dgm:pt>
    <dgm:pt modelId="{5D035899-64D7-46B7-AAE5-EE0DB5DBC01B}" type="sibTrans" cxnId="{7B1DA3E5-E25C-4005-971A-35EB5FE5F402}">
      <dgm:prSet/>
      <dgm:spPr/>
      <dgm:t>
        <a:bodyPr/>
        <a:lstStyle/>
        <a:p>
          <a:endParaRPr lang="en-US"/>
        </a:p>
      </dgm:t>
    </dgm:pt>
    <dgm:pt modelId="{F485FA89-76B6-4C46-AEA9-109BBCCD5AFF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Virtualization and private cloud system support</a:t>
          </a:r>
        </a:p>
      </dgm:t>
    </dgm:pt>
    <dgm:pt modelId="{7AB6F8A8-4046-4C47-93E5-A87E726F5727}" type="parTrans" cxnId="{9841B15B-A511-4131-B89D-40122C99497F}">
      <dgm:prSet/>
      <dgm:spPr/>
      <dgm:t>
        <a:bodyPr/>
        <a:lstStyle/>
        <a:p>
          <a:endParaRPr lang="en-US"/>
        </a:p>
      </dgm:t>
    </dgm:pt>
    <dgm:pt modelId="{DD647A60-C1C4-49DD-81FE-F7A998BEB24A}" type="sibTrans" cxnId="{9841B15B-A511-4131-B89D-40122C99497F}">
      <dgm:prSet/>
      <dgm:spPr/>
      <dgm:t>
        <a:bodyPr/>
        <a:lstStyle/>
        <a:p>
          <a:endParaRPr lang="en-US"/>
        </a:p>
      </dgm:t>
    </dgm:pt>
    <dgm:pt modelId="{DDCC7E8F-7C80-4F0A-882E-12B8D93DA3DF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Disaster recovery</a:t>
          </a:r>
        </a:p>
      </dgm:t>
    </dgm:pt>
    <dgm:pt modelId="{D1A91C85-51E2-45DD-9D6C-DEFC73504200}" type="sibTrans" cxnId="{0F85B170-942A-4F2B-93B6-79FEAA3C2B47}">
      <dgm:prSet/>
      <dgm:spPr/>
      <dgm:t>
        <a:bodyPr/>
        <a:lstStyle/>
        <a:p>
          <a:endParaRPr lang="en-US"/>
        </a:p>
      </dgm:t>
    </dgm:pt>
    <dgm:pt modelId="{551B64D2-7039-4CB4-9C68-1AD42D1AA2E9}" type="parTrans" cxnId="{0F85B170-942A-4F2B-93B6-79FEAA3C2B47}">
      <dgm:prSet/>
      <dgm:spPr/>
      <dgm:t>
        <a:bodyPr/>
        <a:lstStyle/>
        <a:p>
          <a:endParaRPr lang="en-US"/>
        </a:p>
      </dgm:t>
    </dgm:pt>
    <dgm:pt modelId="{28F03D80-062D-4A37-8F98-35A780098DA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Enterprise Lifecycle Management</a:t>
          </a:r>
        </a:p>
      </dgm:t>
    </dgm:pt>
    <dgm:pt modelId="{645D501D-B103-483A-A593-1BC0F988D956}" type="parTrans" cxnId="{7A9C2A0E-FE2A-41A6-8F2E-3BCFC5D4820B}">
      <dgm:prSet/>
      <dgm:spPr/>
      <dgm:t>
        <a:bodyPr/>
        <a:lstStyle/>
        <a:p>
          <a:endParaRPr lang="en-US"/>
        </a:p>
      </dgm:t>
    </dgm:pt>
    <dgm:pt modelId="{74E6E7F0-F125-4BC4-BD15-E99280D2FBB3}" type="sibTrans" cxnId="{7A9C2A0E-FE2A-41A6-8F2E-3BCFC5D4820B}">
      <dgm:prSet/>
      <dgm:spPr/>
      <dgm:t>
        <a:bodyPr/>
        <a:lstStyle/>
        <a:p>
          <a:endParaRPr lang="en-US"/>
        </a:p>
      </dgm:t>
    </dgm:pt>
    <dgm:pt modelId="{011A73E4-EC8D-475B-89BE-4EABF5429E9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Estimation and Budgeting</a:t>
          </a:r>
        </a:p>
      </dgm:t>
    </dgm:pt>
    <dgm:pt modelId="{E58F058D-556C-4140-B323-A9453D2F43E8}" type="parTrans" cxnId="{96158AAB-1527-4C31-81F9-569E6846DC30}">
      <dgm:prSet/>
      <dgm:spPr/>
      <dgm:t>
        <a:bodyPr/>
        <a:lstStyle/>
        <a:p>
          <a:endParaRPr lang="en-US"/>
        </a:p>
      </dgm:t>
    </dgm:pt>
    <dgm:pt modelId="{B2A9F745-B96B-4FD3-90AF-72ECCD0BB69C}" type="sibTrans" cxnId="{96158AAB-1527-4C31-81F9-569E6846DC30}">
      <dgm:prSet/>
      <dgm:spPr/>
      <dgm:t>
        <a:bodyPr/>
        <a:lstStyle/>
        <a:p>
          <a:endParaRPr lang="en-US"/>
        </a:p>
      </dgm:t>
    </dgm:pt>
    <dgm:pt modelId="{42FC9336-BA43-4263-91AE-92E967DD8239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Cyber Security</a:t>
          </a:r>
        </a:p>
      </dgm:t>
    </dgm:pt>
    <dgm:pt modelId="{73842F0A-F947-458F-8C08-C8DE8CDB23FD}" type="parTrans" cxnId="{11A4B2F0-446C-4F4C-936F-7DC28ED150E4}">
      <dgm:prSet/>
      <dgm:spPr/>
      <dgm:t>
        <a:bodyPr/>
        <a:lstStyle/>
        <a:p>
          <a:endParaRPr lang="en-US"/>
        </a:p>
      </dgm:t>
    </dgm:pt>
    <dgm:pt modelId="{05D79A68-491A-4B48-BC92-DFBDD00B496C}" type="sibTrans" cxnId="{11A4B2F0-446C-4F4C-936F-7DC28ED150E4}">
      <dgm:prSet/>
      <dgm:spPr/>
      <dgm:t>
        <a:bodyPr/>
        <a:lstStyle/>
        <a:p>
          <a:endParaRPr lang="en-US"/>
        </a:p>
      </dgm:t>
    </dgm:pt>
    <dgm:pt modelId="{E6F4F595-D9F0-4102-B5CE-7C4567563693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VoIP/Collaboration</a:t>
          </a:r>
        </a:p>
      </dgm:t>
    </dgm:pt>
    <dgm:pt modelId="{A1658128-BCC2-488B-8C45-62DD5BD045B9}" type="parTrans" cxnId="{CE7F3402-89E4-4853-8A79-447D1481A793}">
      <dgm:prSet/>
      <dgm:spPr/>
      <dgm:t>
        <a:bodyPr/>
        <a:lstStyle/>
        <a:p>
          <a:endParaRPr lang="en-US"/>
        </a:p>
      </dgm:t>
    </dgm:pt>
    <dgm:pt modelId="{8750EEE7-9A40-48B9-AAED-3F7D496C04D1}" type="sibTrans" cxnId="{CE7F3402-89E4-4853-8A79-447D1481A793}">
      <dgm:prSet/>
      <dgm:spPr/>
      <dgm:t>
        <a:bodyPr/>
        <a:lstStyle/>
        <a:p>
          <a:endParaRPr lang="en-US"/>
        </a:p>
      </dgm:t>
    </dgm:pt>
    <dgm:pt modelId="{16061E1C-6400-0349-862F-2832921B8B3F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IoT App Dev</a:t>
          </a:r>
        </a:p>
      </dgm:t>
    </dgm:pt>
    <dgm:pt modelId="{60D39C69-5A64-2545-93BF-06B7C70FF52B}" type="parTrans" cxnId="{BDB4A7BA-BBD4-7346-8A07-EA2AF04105E1}">
      <dgm:prSet/>
      <dgm:spPr/>
      <dgm:t>
        <a:bodyPr/>
        <a:lstStyle/>
        <a:p>
          <a:endParaRPr lang="en-US"/>
        </a:p>
      </dgm:t>
    </dgm:pt>
    <dgm:pt modelId="{C83A04BB-2AAB-4949-AC84-20573D5E6D25}" type="sibTrans" cxnId="{BDB4A7BA-BBD4-7346-8A07-EA2AF04105E1}">
      <dgm:prSet/>
      <dgm:spPr/>
      <dgm:t>
        <a:bodyPr/>
        <a:lstStyle/>
        <a:p>
          <a:endParaRPr lang="en-US"/>
        </a:p>
      </dgm:t>
    </dgm:pt>
    <dgm:pt modelId="{B98B188A-9496-4C2D-B18B-4AE6B9AD2CC8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AI / ML</a:t>
          </a:r>
        </a:p>
      </dgm:t>
    </dgm:pt>
    <dgm:pt modelId="{8573E845-E800-4B4D-8F34-90D564EC7AE9}" type="parTrans" cxnId="{018FCA3C-7848-4853-A0B3-D0F0C9D78A13}">
      <dgm:prSet/>
      <dgm:spPr/>
    </dgm:pt>
    <dgm:pt modelId="{BC539406-E5BE-4D8A-9ED1-9DC9C8FA78CD}" type="sibTrans" cxnId="{018FCA3C-7848-4853-A0B3-D0F0C9D78A13}">
      <dgm:prSet/>
      <dgm:spPr/>
    </dgm:pt>
    <dgm:pt modelId="{B1439A61-8552-4FBC-B46D-0C1288BFFAB9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ERP, CRM, Web, DB and DI Applications</a:t>
          </a:r>
        </a:p>
      </dgm:t>
    </dgm:pt>
    <dgm:pt modelId="{099C3B71-0CE3-42A1-998C-F5616BA371A9}" type="parTrans" cxnId="{E1EEDF30-4EA9-4203-9B0B-CA2AEC6D8E31}">
      <dgm:prSet/>
      <dgm:spPr/>
    </dgm:pt>
    <dgm:pt modelId="{6C7663BF-3896-4AA9-8B38-8118D7A34D58}" type="sibTrans" cxnId="{E1EEDF30-4EA9-4203-9B0B-CA2AEC6D8E31}">
      <dgm:prSet/>
      <dgm:spPr/>
    </dgm:pt>
    <dgm:pt modelId="{970084BC-FEE9-4D0B-9A34-9C4F9183AFAD}" type="pres">
      <dgm:prSet presAssocID="{D3D382A1-A4F8-4EA8-AA88-F440668403AD}" presName="Name0" presStyleCnt="0">
        <dgm:presLayoutVars>
          <dgm:dir/>
          <dgm:animLvl val="lvl"/>
          <dgm:resizeHandles val="exact"/>
        </dgm:presLayoutVars>
      </dgm:prSet>
      <dgm:spPr/>
    </dgm:pt>
    <dgm:pt modelId="{869AC52B-4C16-467B-A4FE-C173CE3D52B8}" type="pres">
      <dgm:prSet presAssocID="{9D45B6B6-A316-419E-9AF2-CAF2FC60F885}" presName="composite" presStyleCnt="0"/>
      <dgm:spPr/>
    </dgm:pt>
    <dgm:pt modelId="{DBC79620-6D5E-4D6D-93B2-7F6FA6969040}" type="pres">
      <dgm:prSet presAssocID="{9D45B6B6-A316-419E-9AF2-CAF2FC60F88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A52F40-353C-4A93-9F8F-45D91B6A1227}" type="pres">
      <dgm:prSet presAssocID="{9D45B6B6-A316-419E-9AF2-CAF2FC60F885}" presName="desTx" presStyleLbl="alignAccFollowNode1" presStyleIdx="0" presStyleCnt="3" custScaleY="100000">
        <dgm:presLayoutVars>
          <dgm:bulletEnabled val="1"/>
        </dgm:presLayoutVars>
      </dgm:prSet>
      <dgm:spPr/>
    </dgm:pt>
    <dgm:pt modelId="{FD5EA752-BEED-4B57-80E2-547EB100541F}" type="pres">
      <dgm:prSet presAssocID="{E91A0878-3A8A-4EB7-A643-7974D92FE5E1}" presName="space" presStyleCnt="0"/>
      <dgm:spPr/>
    </dgm:pt>
    <dgm:pt modelId="{4821D2DB-826A-4F0B-8270-21D9A4C0CADC}" type="pres">
      <dgm:prSet presAssocID="{69327868-D2EA-4EED-8DFA-6E43A8AF5E5D}" presName="composite" presStyleCnt="0"/>
      <dgm:spPr/>
    </dgm:pt>
    <dgm:pt modelId="{AC5874E4-E0C3-4C2B-B637-6D016E98168A}" type="pres">
      <dgm:prSet presAssocID="{69327868-D2EA-4EED-8DFA-6E43A8AF5E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D4DCB8B-64F3-4EB3-BA6D-57AD18F80B87}" type="pres">
      <dgm:prSet presAssocID="{69327868-D2EA-4EED-8DFA-6E43A8AF5E5D}" presName="desTx" presStyleLbl="alignAccFollowNode1" presStyleIdx="1" presStyleCnt="3">
        <dgm:presLayoutVars>
          <dgm:bulletEnabled val="1"/>
        </dgm:presLayoutVars>
      </dgm:prSet>
      <dgm:spPr/>
    </dgm:pt>
    <dgm:pt modelId="{A063E60A-A346-4049-8C37-30BBD644904A}" type="pres">
      <dgm:prSet presAssocID="{B2952188-4F6F-4BF0-ADEF-57D85DB19279}" presName="space" presStyleCnt="0"/>
      <dgm:spPr/>
    </dgm:pt>
    <dgm:pt modelId="{B679F3BD-8DD3-4939-8877-FEA8CECB5A89}" type="pres">
      <dgm:prSet presAssocID="{F3BE1755-695D-46D6-AC79-15AE46E719FC}" presName="composite" presStyleCnt="0"/>
      <dgm:spPr/>
    </dgm:pt>
    <dgm:pt modelId="{12F91244-B1DA-4F4E-B9D3-E2E3E3B5E2EA}" type="pres">
      <dgm:prSet presAssocID="{F3BE1755-695D-46D6-AC79-15AE46E719FC}" presName="parTx" presStyleLbl="alignNode1" presStyleIdx="2" presStyleCnt="3" custLinFactNeighborY="-7764">
        <dgm:presLayoutVars>
          <dgm:chMax val="0"/>
          <dgm:chPref val="0"/>
          <dgm:bulletEnabled val="1"/>
        </dgm:presLayoutVars>
      </dgm:prSet>
      <dgm:spPr/>
    </dgm:pt>
    <dgm:pt modelId="{95D6EC51-16AF-4794-BE45-A02926078132}" type="pres">
      <dgm:prSet presAssocID="{F3BE1755-695D-46D6-AC79-15AE46E719F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7F3402-89E4-4853-8A79-447D1481A793}" srcId="{9D45B6B6-A316-419E-9AF2-CAF2FC60F885}" destId="{E6F4F595-D9F0-4102-B5CE-7C4567563693}" srcOrd="6" destOrd="0" parTransId="{A1658128-BCC2-488B-8C45-62DD5BD045B9}" sibTransId="{8750EEE7-9A40-48B9-AAED-3F7D496C04D1}"/>
    <dgm:cxn modelId="{9A80F104-2840-4BBD-B1FA-4F351203CA9E}" type="presOf" srcId="{B1439A61-8552-4FBC-B46D-0C1288BFFAB9}" destId="{44A52F40-353C-4A93-9F8F-45D91B6A1227}" srcOrd="0" destOrd="0" presId="urn:microsoft.com/office/officeart/2005/8/layout/hList1"/>
    <dgm:cxn modelId="{7A9C2A0E-FE2A-41A6-8F2E-3BCFC5D4820B}" srcId="{69327868-D2EA-4EED-8DFA-6E43A8AF5E5D}" destId="{28F03D80-062D-4A37-8F98-35A780098DA2}" srcOrd="1" destOrd="0" parTransId="{645D501D-B103-483A-A593-1BC0F988D956}" sibTransId="{74E6E7F0-F125-4BC4-BD15-E99280D2FBB3}"/>
    <dgm:cxn modelId="{E0FA7812-2383-4BF4-B3FD-78D1AC604A6B}" srcId="{F3BE1755-695D-46D6-AC79-15AE46E719FC}" destId="{EF08F2C9-678F-488D-9ED4-4A40165A3D68}" srcOrd="0" destOrd="0" parTransId="{E19043FA-2FE1-4914-9AE9-BB910729AB5E}" sibTransId="{81384159-3A58-4702-921C-E53A494A1F3D}"/>
    <dgm:cxn modelId="{F9720014-D4B6-4C4F-9765-A89CB13FEBBC}" type="presOf" srcId="{6DCF0536-340C-4173-B2A0-FDAB75FE982A}" destId="{44A52F40-353C-4A93-9F8F-45D91B6A1227}" srcOrd="0" destOrd="4" presId="urn:microsoft.com/office/officeart/2005/8/layout/hList1"/>
    <dgm:cxn modelId="{E1EEDF30-4EA9-4203-9B0B-CA2AEC6D8E31}" srcId="{9D45B6B6-A316-419E-9AF2-CAF2FC60F885}" destId="{B1439A61-8552-4FBC-B46D-0C1288BFFAB9}" srcOrd="0" destOrd="0" parTransId="{099C3B71-0CE3-42A1-998C-F5616BA371A9}" sibTransId="{6C7663BF-3896-4AA9-8B38-8118D7A34D58}"/>
    <dgm:cxn modelId="{75326432-6F37-4119-BD7F-F7C3824E84BB}" type="presOf" srcId="{B98B188A-9496-4C2D-B18B-4AE6B9AD2CC8}" destId="{44A52F40-353C-4A93-9F8F-45D91B6A1227}" srcOrd="0" destOrd="8" presId="urn:microsoft.com/office/officeart/2005/8/layout/hList1"/>
    <dgm:cxn modelId="{DE61B735-9CA0-4661-98B9-0ABD7E2AA2DC}" type="presOf" srcId="{69327868-D2EA-4EED-8DFA-6E43A8AF5E5D}" destId="{AC5874E4-E0C3-4C2B-B637-6D016E98168A}" srcOrd="0" destOrd="0" presId="urn:microsoft.com/office/officeart/2005/8/layout/hList1"/>
    <dgm:cxn modelId="{BAAB983B-45A7-461D-8DA7-F81C380AA439}" srcId="{9D45B6B6-A316-419E-9AF2-CAF2FC60F885}" destId="{719D1624-D038-46AF-A7DF-AECA5E696E58}" srcOrd="3" destOrd="0" parTransId="{82CAA5D8-B1EC-4AB9-8014-B947894D58C4}" sibTransId="{E3870954-DDDE-4AB1-987D-2620FFFD3717}"/>
    <dgm:cxn modelId="{018FCA3C-7848-4853-A0B3-D0F0C9D78A13}" srcId="{9D45B6B6-A316-419E-9AF2-CAF2FC60F885}" destId="{B98B188A-9496-4C2D-B18B-4AE6B9AD2CC8}" srcOrd="8" destOrd="0" parTransId="{8573E845-E800-4B4D-8F34-90D564EC7AE9}" sibTransId="{BC539406-E5BE-4D8A-9ED1-9DC9C8FA78CD}"/>
    <dgm:cxn modelId="{9841B15B-A511-4131-B89D-40122C99497F}" srcId="{F3BE1755-695D-46D6-AC79-15AE46E719FC}" destId="{F485FA89-76B6-4C46-AEA9-109BBCCD5AFF}" srcOrd="3" destOrd="0" parTransId="{7AB6F8A8-4046-4C47-93E5-A87E726F5727}" sibTransId="{DD647A60-C1C4-49DD-81FE-F7A998BEB24A}"/>
    <dgm:cxn modelId="{E5FEA05E-6BC5-4EC9-9370-B49B201833F9}" srcId="{D3D382A1-A4F8-4EA8-AA88-F440668403AD}" destId="{9D45B6B6-A316-419E-9AF2-CAF2FC60F885}" srcOrd="0" destOrd="0" parTransId="{FF524A32-B763-48C4-B762-16B6903315AC}" sibTransId="{E91A0878-3A8A-4EB7-A643-7974D92FE5E1}"/>
    <dgm:cxn modelId="{C9AB7E42-90E2-4629-B8FE-128BB9C7EB76}" srcId="{69327868-D2EA-4EED-8DFA-6E43A8AF5E5D}" destId="{34DCE020-4E59-44AE-A8D8-0A744C0D071D}" srcOrd="0" destOrd="0" parTransId="{A6C5C4EF-9D65-45C1-BAA5-DF035979600F}" sibTransId="{E643A1AA-D4E3-41F3-9938-E583D182BB22}"/>
    <dgm:cxn modelId="{6BB67D47-2114-404C-9AD7-6BCCF6993AC5}" type="presOf" srcId="{A17B7EBC-EE09-47B5-834F-D3241BCB9452}" destId="{44A52F40-353C-4A93-9F8F-45D91B6A1227}" srcOrd="0" destOrd="1" presId="urn:microsoft.com/office/officeart/2005/8/layout/hList1"/>
    <dgm:cxn modelId="{0F85B170-942A-4F2B-93B6-79FEAA3C2B47}" srcId="{F3BE1755-695D-46D6-AC79-15AE46E719FC}" destId="{DDCC7E8F-7C80-4F0A-882E-12B8D93DA3DF}" srcOrd="2" destOrd="0" parTransId="{551B64D2-7039-4CB4-9C68-1AD42D1AA2E9}" sibTransId="{D1A91C85-51E2-45DD-9D6C-DEFC73504200}"/>
    <dgm:cxn modelId="{F5A8BC74-7CB1-4D2C-9216-2F986045309E}" srcId="{D3D382A1-A4F8-4EA8-AA88-F440668403AD}" destId="{69327868-D2EA-4EED-8DFA-6E43A8AF5E5D}" srcOrd="1" destOrd="0" parTransId="{29A43CBD-B645-4582-9ABC-2D5833F77CE8}" sibTransId="{B2952188-4F6F-4BF0-ADEF-57D85DB19279}"/>
    <dgm:cxn modelId="{41501D76-65F8-4B57-84A7-7175EB701120}" type="presOf" srcId="{34DCE020-4E59-44AE-A8D8-0A744C0D071D}" destId="{DD4DCB8B-64F3-4EB3-BA6D-57AD18F80B87}" srcOrd="0" destOrd="0" presId="urn:microsoft.com/office/officeart/2005/8/layout/hList1"/>
    <dgm:cxn modelId="{8385DE59-9818-46EA-B188-D026591231C3}" srcId="{69327868-D2EA-4EED-8DFA-6E43A8AF5E5D}" destId="{373ACABD-FEAF-49D6-B127-70084722EC93}" srcOrd="3" destOrd="0" parTransId="{94138830-27A4-4A23-9B49-8B75B122B1B2}" sibTransId="{6210BD6B-EADF-453A-8215-F902575914C6}"/>
    <dgm:cxn modelId="{88FAA486-393C-4065-BF6E-5B9DC192656A}" srcId="{9D45B6B6-A316-419E-9AF2-CAF2FC60F885}" destId="{6DCF0536-340C-4173-B2A0-FDAB75FE982A}" srcOrd="4" destOrd="0" parTransId="{41DA33F4-CC40-401A-BBA0-766E7D41599A}" sibTransId="{6E337C2A-A79A-47F0-BFA7-71F6B8C9A2A5}"/>
    <dgm:cxn modelId="{F96CFF8A-A3E8-452A-9699-B31CBED5416A}" type="presOf" srcId="{F485FA89-76B6-4C46-AEA9-109BBCCD5AFF}" destId="{95D6EC51-16AF-4794-BE45-A02926078132}" srcOrd="0" destOrd="3" presId="urn:microsoft.com/office/officeart/2005/8/layout/hList1"/>
    <dgm:cxn modelId="{A6DBB38F-ECE5-4880-A18D-8538F0621568}" type="presOf" srcId="{EF08F2C9-678F-488D-9ED4-4A40165A3D68}" destId="{95D6EC51-16AF-4794-BE45-A02926078132}" srcOrd="0" destOrd="0" presId="urn:microsoft.com/office/officeart/2005/8/layout/hList1"/>
    <dgm:cxn modelId="{0D946D90-08AD-4984-8A98-DF4BD3982E9A}" srcId="{9D45B6B6-A316-419E-9AF2-CAF2FC60F885}" destId="{D78FF587-99C6-44E0-9AC5-44BA3534EADC}" srcOrd="2" destOrd="0" parTransId="{777E7B8F-20F5-428C-BE08-EEAC271D7872}" sibTransId="{B01F2DC9-D27C-407D-8527-ED163ADFD150}"/>
    <dgm:cxn modelId="{95167B95-E3E4-411D-9080-137D13186E1A}" type="presOf" srcId="{9D45B6B6-A316-419E-9AF2-CAF2FC60F885}" destId="{DBC79620-6D5E-4D6D-93B2-7F6FA6969040}" srcOrd="0" destOrd="0" presId="urn:microsoft.com/office/officeart/2005/8/layout/hList1"/>
    <dgm:cxn modelId="{D579D597-D145-444D-8C98-65A825A3EE3B}" type="presOf" srcId="{16061E1C-6400-0349-862F-2832921B8B3F}" destId="{44A52F40-353C-4A93-9F8F-45D91B6A1227}" srcOrd="0" destOrd="7" presId="urn:microsoft.com/office/officeart/2005/8/layout/hList1"/>
    <dgm:cxn modelId="{62CE1899-5C63-4AA7-BEA4-E45D28A9B95A}" type="presOf" srcId="{373ACABD-FEAF-49D6-B127-70084722EC93}" destId="{DD4DCB8B-64F3-4EB3-BA6D-57AD18F80B87}" srcOrd="0" destOrd="3" presId="urn:microsoft.com/office/officeart/2005/8/layout/hList1"/>
    <dgm:cxn modelId="{9FDAC99A-EF65-4526-966A-11C5CC8A311A}" type="presOf" srcId="{D1FCA694-CE02-46F8-A5C2-B46177299466}" destId="{95D6EC51-16AF-4794-BE45-A02926078132}" srcOrd="0" destOrd="1" presId="urn:microsoft.com/office/officeart/2005/8/layout/hList1"/>
    <dgm:cxn modelId="{8AD2C8A7-8362-43E1-AA71-6EBE5FC716AE}" type="presOf" srcId="{D3D382A1-A4F8-4EA8-AA88-F440668403AD}" destId="{970084BC-FEE9-4D0B-9A34-9C4F9183AFAD}" srcOrd="0" destOrd="0" presId="urn:microsoft.com/office/officeart/2005/8/layout/hList1"/>
    <dgm:cxn modelId="{96158AAB-1527-4C31-81F9-569E6846DC30}" srcId="{69327868-D2EA-4EED-8DFA-6E43A8AF5E5D}" destId="{011A73E4-EC8D-475B-89BE-4EABF5429E98}" srcOrd="2" destOrd="0" parTransId="{E58F058D-556C-4140-B323-A9453D2F43E8}" sibTransId="{B2A9F745-B96B-4FD3-90AF-72ECCD0BB69C}"/>
    <dgm:cxn modelId="{BDB4A7BA-BBD4-7346-8A07-EA2AF04105E1}" srcId="{9D45B6B6-A316-419E-9AF2-CAF2FC60F885}" destId="{16061E1C-6400-0349-862F-2832921B8B3F}" srcOrd="7" destOrd="0" parTransId="{60D39C69-5A64-2545-93BF-06B7C70FF52B}" sibTransId="{C83A04BB-2AAB-4949-AC84-20573D5E6D25}"/>
    <dgm:cxn modelId="{22EA3DCB-A34B-4D52-A5B3-8C0033DF355D}" srcId="{9D45B6B6-A316-419E-9AF2-CAF2FC60F885}" destId="{A17B7EBC-EE09-47B5-834F-D3241BCB9452}" srcOrd="1" destOrd="0" parTransId="{CCEA735B-DFDD-40FE-B0F6-4E8A5A7D2A9A}" sibTransId="{4BD12C89-CBCD-43C6-ACAA-AB2002DDA022}"/>
    <dgm:cxn modelId="{7E4C87D4-6E36-4802-8528-4AFE4A5E248F}" srcId="{D3D382A1-A4F8-4EA8-AA88-F440668403AD}" destId="{F3BE1755-695D-46D6-AC79-15AE46E719FC}" srcOrd="2" destOrd="0" parTransId="{5A7C67A8-C714-4E86-8ECF-B69DBBDC8205}" sibTransId="{644485EF-0E06-4DB2-8EC0-FC8814EE73B0}"/>
    <dgm:cxn modelId="{E6CBD0E1-123F-4156-9B4C-446C1BF67ECB}" type="presOf" srcId="{28F03D80-062D-4A37-8F98-35A780098DA2}" destId="{DD4DCB8B-64F3-4EB3-BA6D-57AD18F80B87}" srcOrd="0" destOrd="1" presId="urn:microsoft.com/office/officeart/2005/8/layout/hList1"/>
    <dgm:cxn modelId="{7B1DA3E5-E25C-4005-971A-35EB5FE5F402}" srcId="{F3BE1755-695D-46D6-AC79-15AE46E719FC}" destId="{D1FCA694-CE02-46F8-A5C2-B46177299466}" srcOrd="1" destOrd="0" parTransId="{D06C7551-731D-438E-9332-C0A18CE77147}" sibTransId="{5D035899-64D7-46B7-AAE5-EE0DB5DBC01B}"/>
    <dgm:cxn modelId="{5B0853EB-C126-41D4-B11E-C1D591575416}" type="presOf" srcId="{E6F4F595-D9F0-4102-B5CE-7C4567563693}" destId="{44A52F40-353C-4A93-9F8F-45D91B6A1227}" srcOrd="0" destOrd="6" presId="urn:microsoft.com/office/officeart/2005/8/layout/hList1"/>
    <dgm:cxn modelId="{11A4B2F0-446C-4F4C-936F-7DC28ED150E4}" srcId="{9D45B6B6-A316-419E-9AF2-CAF2FC60F885}" destId="{42FC9336-BA43-4263-91AE-92E967DD8239}" srcOrd="5" destOrd="0" parTransId="{73842F0A-F947-458F-8C08-C8DE8CDB23FD}" sibTransId="{05D79A68-491A-4B48-BC92-DFBDD00B496C}"/>
    <dgm:cxn modelId="{B1687FF2-A62C-4E5E-9886-58B5968A10DA}" type="presOf" srcId="{42FC9336-BA43-4263-91AE-92E967DD8239}" destId="{44A52F40-353C-4A93-9F8F-45D91B6A1227}" srcOrd="0" destOrd="5" presId="urn:microsoft.com/office/officeart/2005/8/layout/hList1"/>
    <dgm:cxn modelId="{02D0ACF2-97BA-40E1-BE5A-2948CDF67DEA}" type="presOf" srcId="{D78FF587-99C6-44E0-9AC5-44BA3534EADC}" destId="{44A52F40-353C-4A93-9F8F-45D91B6A1227}" srcOrd="0" destOrd="2" presId="urn:microsoft.com/office/officeart/2005/8/layout/hList1"/>
    <dgm:cxn modelId="{B6796AF6-CECA-4860-A8E5-F142FFFB474D}" type="presOf" srcId="{011A73E4-EC8D-475B-89BE-4EABF5429E98}" destId="{DD4DCB8B-64F3-4EB3-BA6D-57AD18F80B87}" srcOrd="0" destOrd="2" presId="urn:microsoft.com/office/officeart/2005/8/layout/hList1"/>
    <dgm:cxn modelId="{92B135FF-C4D2-45FD-BC18-02AE5430E46A}" type="presOf" srcId="{F3BE1755-695D-46D6-AC79-15AE46E719FC}" destId="{12F91244-B1DA-4F4E-B9D3-E2E3E3B5E2EA}" srcOrd="0" destOrd="0" presId="urn:microsoft.com/office/officeart/2005/8/layout/hList1"/>
    <dgm:cxn modelId="{355037FF-F28E-42EE-90E8-175EF84153C2}" type="presOf" srcId="{719D1624-D038-46AF-A7DF-AECA5E696E58}" destId="{44A52F40-353C-4A93-9F8F-45D91B6A1227}" srcOrd="0" destOrd="3" presId="urn:microsoft.com/office/officeart/2005/8/layout/hList1"/>
    <dgm:cxn modelId="{FDF573FF-F720-48B3-9517-CEF1C320D6AB}" type="presOf" srcId="{DDCC7E8F-7C80-4F0A-882E-12B8D93DA3DF}" destId="{95D6EC51-16AF-4794-BE45-A02926078132}" srcOrd="0" destOrd="2" presId="urn:microsoft.com/office/officeart/2005/8/layout/hList1"/>
    <dgm:cxn modelId="{6D9F2B3C-1F43-41E8-9803-6024543B063C}" type="presParOf" srcId="{970084BC-FEE9-4D0B-9A34-9C4F9183AFAD}" destId="{869AC52B-4C16-467B-A4FE-C173CE3D52B8}" srcOrd="0" destOrd="0" presId="urn:microsoft.com/office/officeart/2005/8/layout/hList1"/>
    <dgm:cxn modelId="{F349D4F5-8723-4D9F-97FB-1EA62B69FFE8}" type="presParOf" srcId="{869AC52B-4C16-467B-A4FE-C173CE3D52B8}" destId="{DBC79620-6D5E-4D6D-93B2-7F6FA6969040}" srcOrd="0" destOrd="0" presId="urn:microsoft.com/office/officeart/2005/8/layout/hList1"/>
    <dgm:cxn modelId="{C6D45B9D-B3AC-4CDA-90C1-7A6C411C04AB}" type="presParOf" srcId="{869AC52B-4C16-467B-A4FE-C173CE3D52B8}" destId="{44A52F40-353C-4A93-9F8F-45D91B6A1227}" srcOrd="1" destOrd="0" presId="urn:microsoft.com/office/officeart/2005/8/layout/hList1"/>
    <dgm:cxn modelId="{D36920EC-56E3-44BC-810F-BD833E22F707}" type="presParOf" srcId="{970084BC-FEE9-4D0B-9A34-9C4F9183AFAD}" destId="{FD5EA752-BEED-4B57-80E2-547EB100541F}" srcOrd="1" destOrd="0" presId="urn:microsoft.com/office/officeart/2005/8/layout/hList1"/>
    <dgm:cxn modelId="{346E9106-52F9-49FA-8B2D-FEF57145B551}" type="presParOf" srcId="{970084BC-FEE9-4D0B-9A34-9C4F9183AFAD}" destId="{4821D2DB-826A-4F0B-8270-21D9A4C0CADC}" srcOrd="2" destOrd="0" presId="urn:microsoft.com/office/officeart/2005/8/layout/hList1"/>
    <dgm:cxn modelId="{5F638DE9-C8E6-4A23-8CAE-E42B44EB9F8C}" type="presParOf" srcId="{4821D2DB-826A-4F0B-8270-21D9A4C0CADC}" destId="{AC5874E4-E0C3-4C2B-B637-6D016E98168A}" srcOrd="0" destOrd="0" presId="urn:microsoft.com/office/officeart/2005/8/layout/hList1"/>
    <dgm:cxn modelId="{2CCA2438-2FC6-4C64-B62D-29A12AA5DFD8}" type="presParOf" srcId="{4821D2DB-826A-4F0B-8270-21D9A4C0CADC}" destId="{DD4DCB8B-64F3-4EB3-BA6D-57AD18F80B87}" srcOrd="1" destOrd="0" presId="urn:microsoft.com/office/officeart/2005/8/layout/hList1"/>
    <dgm:cxn modelId="{1CC18A76-340A-48A4-98E6-E5534EBEFE09}" type="presParOf" srcId="{970084BC-FEE9-4D0B-9A34-9C4F9183AFAD}" destId="{A063E60A-A346-4049-8C37-30BBD644904A}" srcOrd="3" destOrd="0" presId="urn:microsoft.com/office/officeart/2005/8/layout/hList1"/>
    <dgm:cxn modelId="{CD578BBD-AD05-4393-AC56-B96E4A7A0FF1}" type="presParOf" srcId="{970084BC-FEE9-4D0B-9A34-9C4F9183AFAD}" destId="{B679F3BD-8DD3-4939-8877-FEA8CECB5A89}" srcOrd="4" destOrd="0" presId="urn:microsoft.com/office/officeart/2005/8/layout/hList1"/>
    <dgm:cxn modelId="{3BFD19F9-9B18-47A3-ACC8-1098741F99DE}" type="presParOf" srcId="{B679F3BD-8DD3-4939-8877-FEA8CECB5A89}" destId="{12F91244-B1DA-4F4E-B9D3-E2E3E3B5E2EA}" srcOrd="0" destOrd="0" presId="urn:microsoft.com/office/officeart/2005/8/layout/hList1"/>
    <dgm:cxn modelId="{E4F940C4-7A59-4F6B-A775-6FA2FA13B72D}" type="presParOf" srcId="{B679F3BD-8DD3-4939-8877-FEA8CECB5A89}" destId="{95D6EC51-16AF-4794-BE45-A029260781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D382A1-A4F8-4EA8-AA88-F440668403AD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5B6B6-A316-419E-9AF2-CAF2FC60F8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Safety Critical Applications</a:t>
          </a:r>
        </a:p>
      </dgm:t>
    </dgm:pt>
    <dgm:pt modelId="{FF524A32-B763-48C4-B762-16B6903315AC}" type="parTrans" cxnId="{E5FEA05E-6BC5-4EC9-9370-B49B201833F9}">
      <dgm:prSet/>
      <dgm:spPr/>
      <dgm:t>
        <a:bodyPr/>
        <a:lstStyle/>
        <a:p>
          <a:endParaRPr lang="en-US"/>
        </a:p>
      </dgm:t>
    </dgm:pt>
    <dgm:pt modelId="{E91A0878-3A8A-4EB7-A643-7974D92FE5E1}" type="sibTrans" cxnId="{E5FEA05E-6BC5-4EC9-9370-B49B201833F9}">
      <dgm:prSet/>
      <dgm:spPr/>
      <dgm:t>
        <a:bodyPr/>
        <a:lstStyle/>
        <a:p>
          <a:endParaRPr lang="en-US"/>
        </a:p>
      </dgm:t>
    </dgm:pt>
    <dgm:pt modelId="{A17B7EBC-EE09-47B5-834F-D3241BCB945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>
              <a:latin typeface="+mn-lt"/>
            </a:rPr>
            <a:t>Cisco’s</a:t>
          </a:r>
          <a:r>
            <a:rPr lang="en-US" sz="1600" b="0" dirty="0"/>
            <a:t> IPICS (IP Interoperability Collaboration System)</a:t>
          </a:r>
        </a:p>
      </dgm:t>
    </dgm:pt>
    <dgm:pt modelId="{CCEA735B-DFDD-40FE-B0F6-4E8A5A7D2A9A}" type="parTrans" cxnId="{22EA3DCB-A34B-4D52-A5B3-8C0033DF355D}">
      <dgm:prSet/>
      <dgm:spPr/>
      <dgm:t>
        <a:bodyPr/>
        <a:lstStyle/>
        <a:p>
          <a:endParaRPr lang="en-US"/>
        </a:p>
      </dgm:t>
    </dgm:pt>
    <dgm:pt modelId="{4BD12C89-CBCD-43C6-ACAA-AB2002DDA022}" type="sibTrans" cxnId="{22EA3DCB-A34B-4D52-A5B3-8C0033DF355D}">
      <dgm:prSet/>
      <dgm:spPr/>
      <dgm:t>
        <a:bodyPr/>
        <a:lstStyle/>
        <a:p>
          <a:endParaRPr lang="en-US"/>
        </a:p>
      </dgm:t>
    </dgm:pt>
    <dgm:pt modelId="{69327868-D2EA-4EED-8DFA-6E43A8AF5E5D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Mission Critical Applications</a:t>
          </a:r>
        </a:p>
      </dgm:t>
    </dgm:pt>
    <dgm:pt modelId="{29A43CBD-B645-4582-9ABC-2D5833F77CE8}" type="parTrans" cxnId="{F5A8BC74-7CB1-4D2C-9216-2F986045309E}">
      <dgm:prSet/>
      <dgm:spPr/>
      <dgm:t>
        <a:bodyPr/>
        <a:lstStyle/>
        <a:p>
          <a:endParaRPr lang="en-US"/>
        </a:p>
      </dgm:t>
    </dgm:pt>
    <dgm:pt modelId="{B2952188-4F6F-4BF0-ADEF-57D85DB19279}" type="sibTrans" cxnId="{F5A8BC74-7CB1-4D2C-9216-2F986045309E}">
      <dgm:prSet/>
      <dgm:spPr/>
      <dgm:t>
        <a:bodyPr/>
        <a:lstStyle/>
        <a:p>
          <a:endParaRPr lang="en-US"/>
        </a:p>
      </dgm:t>
    </dgm:pt>
    <dgm:pt modelId="{34DCE020-4E59-44AE-A8D8-0A744C0D071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Aphelia Collaboration System</a:t>
          </a:r>
        </a:p>
      </dgm:t>
    </dgm:pt>
    <dgm:pt modelId="{A6C5C4EF-9D65-45C1-BAA5-DF035979600F}" type="parTrans" cxnId="{C9AB7E42-90E2-4629-B8FE-128BB9C7EB76}">
      <dgm:prSet/>
      <dgm:spPr/>
      <dgm:t>
        <a:bodyPr/>
        <a:lstStyle/>
        <a:p>
          <a:endParaRPr lang="en-US"/>
        </a:p>
      </dgm:t>
    </dgm:pt>
    <dgm:pt modelId="{E643A1AA-D4E3-41F3-9938-E583D182BB22}" type="sibTrans" cxnId="{C9AB7E42-90E2-4629-B8FE-128BB9C7EB76}">
      <dgm:prSet/>
      <dgm:spPr/>
      <dgm:t>
        <a:bodyPr/>
        <a:lstStyle/>
        <a:p>
          <a:endParaRPr lang="en-US"/>
        </a:p>
      </dgm:t>
    </dgm:pt>
    <dgm:pt modelId="{F3BE1755-695D-46D6-AC79-15AE46E719FC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Educational Applications</a:t>
          </a:r>
        </a:p>
      </dgm:t>
    </dgm:pt>
    <dgm:pt modelId="{5A7C67A8-C714-4E86-8ECF-B69DBBDC8205}" type="parTrans" cxnId="{7E4C87D4-6E36-4802-8528-4AFE4A5E248F}">
      <dgm:prSet/>
      <dgm:spPr/>
      <dgm:t>
        <a:bodyPr/>
        <a:lstStyle/>
        <a:p>
          <a:endParaRPr lang="en-US"/>
        </a:p>
      </dgm:t>
    </dgm:pt>
    <dgm:pt modelId="{644485EF-0E06-4DB2-8EC0-FC8814EE73B0}" type="sibTrans" cxnId="{7E4C87D4-6E36-4802-8528-4AFE4A5E248F}">
      <dgm:prSet/>
      <dgm:spPr/>
      <dgm:t>
        <a:bodyPr/>
        <a:lstStyle/>
        <a:p>
          <a:endParaRPr lang="en-US"/>
        </a:p>
      </dgm:t>
    </dgm:pt>
    <dgm:pt modelId="{EF08F2C9-678F-488D-9ED4-4A40165A3D6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Tutor Toolbox</a:t>
          </a:r>
        </a:p>
      </dgm:t>
    </dgm:pt>
    <dgm:pt modelId="{E19043FA-2FE1-4914-9AE9-BB910729AB5E}" type="parTrans" cxnId="{E0FA7812-2383-4BF4-B3FD-78D1AC604A6B}">
      <dgm:prSet/>
      <dgm:spPr/>
      <dgm:t>
        <a:bodyPr/>
        <a:lstStyle/>
        <a:p>
          <a:endParaRPr lang="en-US"/>
        </a:p>
      </dgm:t>
    </dgm:pt>
    <dgm:pt modelId="{81384159-3A58-4702-921C-E53A494A1F3D}" type="sibTrans" cxnId="{E0FA7812-2383-4BF4-B3FD-78D1AC604A6B}">
      <dgm:prSet/>
      <dgm:spPr/>
      <dgm:t>
        <a:bodyPr/>
        <a:lstStyle/>
        <a:p>
          <a:endParaRPr lang="en-US"/>
        </a:p>
      </dgm:t>
    </dgm:pt>
    <dgm:pt modelId="{1C993299-8D9D-46DA-927B-BF905FB0438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First Responders</a:t>
          </a:r>
        </a:p>
      </dgm:t>
    </dgm:pt>
    <dgm:pt modelId="{F103A0DD-9298-4FCA-BB5E-E1C09CA2E548}" type="parTrans" cxnId="{DDDE8CE5-A099-4987-AF6A-49D3602DEA41}">
      <dgm:prSet/>
      <dgm:spPr/>
      <dgm:t>
        <a:bodyPr/>
        <a:lstStyle/>
        <a:p>
          <a:endParaRPr lang="en-US"/>
        </a:p>
      </dgm:t>
    </dgm:pt>
    <dgm:pt modelId="{9C50E017-C6B7-4A11-8607-B702EF59CA87}" type="sibTrans" cxnId="{DDDE8CE5-A099-4987-AF6A-49D3602DEA41}">
      <dgm:prSet/>
      <dgm:spPr/>
      <dgm:t>
        <a:bodyPr/>
        <a:lstStyle/>
        <a:p>
          <a:endParaRPr lang="en-US"/>
        </a:p>
      </dgm:t>
    </dgm:pt>
    <dgm:pt modelId="{26E0482D-9AB8-4950-BFB9-FF807685CD53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en-US" sz="1400" b="0" dirty="0"/>
        </a:p>
      </dgm:t>
    </dgm:pt>
    <dgm:pt modelId="{45318FD3-4430-4CAA-8322-444F331E2747}" type="parTrans" cxnId="{1E800240-2CE0-46D6-B554-A412C5EAD3C8}">
      <dgm:prSet/>
      <dgm:spPr/>
      <dgm:t>
        <a:bodyPr/>
        <a:lstStyle/>
        <a:p>
          <a:endParaRPr lang="en-US"/>
        </a:p>
      </dgm:t>
    </dgm:pt>
    <dgm:pt modelId="{F2B1DB76-CCEC-4C1A-BAD9-184AC8A95B62}" type="sibTrans" cxnId="{1E800240-2CE0-46D6-B554-A412C5EAD3C8}">
      <dgm:prSet/>
      <dgm:spPr/>
      <dgm:t>
        <a:bodyPr/>
        <a:lstStyle/>
        <a:p>
          <a:endParaRPr lang="en-US"/>
        </a:p>
      </dgm:t>
    </dgm:pt>
    <dgm:pt modelId="{352A1E92-A1D6-48DD-8D10-6D3CD9C98CCC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Army Training System</a:t>
          </a:r>
        </a:p>
      </dgm:t>
    </dgm:pt>
    <dgm:pt modelId="{443C16E3-AFEC-4433-B478-27D3BC6E09EC}" type="parTrans" cxnId="{45834FC2-3562-4AB5-898B-50F80EFA3BEF}">
      <dgm:prSet/>
      <dgm:spPr/>
      <dgm:t>
        <a:bodyPr/>
        <a:lstStyle/>
        <a:p>
          <a:endParaRPr lang="en-US"/>
        </a:p>
      </dgm:t>
    </dgm:pt>
    <dgm:pt modelId="{1013F62E-E0AA-4242-BDEC-90C7B694DC9D}" type="sibTrans" cxnId="{45834FC2-3562-4AB5-898B-50F80EFA3BEF}">
      <dgm:prSet/>
      <dgm:spPr/>
      <dgm:t>
        <a:bodyPr/>
        <a:lstStyle/>
        <a:p>
          <a:endParaRPr lang="en-US"/>
        </a:p>
      </dgm:t>
    </dgm:pt>
    <dgm:pt modelId="{85C5F044-9A6B-476E-8B00-563FE09B9629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Utility, Oil &amp; Gas</a:t>
          </a:r>
        </a:p>
      </dgm:t>
    </dgm:pt>
    <dgm:pt modelId="{AE75416F-7D6E-4684-90FE-75B352D03B22}" type="parTrans" cxnId="{4F358AE0-7108-444A-8F6C-972B3BF561C3}">
      <dgm:prSet/>
      <dgm:spPr/>
      <dgm:t>
        <a:bodyPr/>
        <a:lstStyle/>
        <a:p>
          <a:endParaRPr lang="en-US"/>
        </a:p>
      </dgm:t>
    </dgm:pt>
    <dgm:pt modelId="{2C17F358-0668-40FE-AEAB-1C0EB73F37C3}" type="sibTrans" cxnId="{4F358AE0-7108-444A-8F6C-972B3BF561C3}">
      <dgm:prSet/>
      <dgm:spPr/>
      <dgm:t>
        <a:bodyPr/>
        <a:lstStyle/>
        <a:p>
          <a:endParaRPr lang="en-US"/>
        </a:p>
      </dgm:t>
    </dgm:pt>
    <dgm:pt modelId="{226E2942-A75A-4B48-98D6-76EDF6ECB7F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Student Management</a:t>
          </a:r>
        </a:p>
      </dgm:t>
    </dgm:pt>
    <dgm:pt modelId="{D6E03A97-5F7D-4863-B8FD-43D5D487248A}" type="parTrans" cxnId="{C8D9CD6B-0941-4EB4-BBB0-81B2FF90A3DD}">
      <dgm:prSet/>
      <dgm:spPr/>
      <dgm:t>
        <a:bodyPr/>
        <a:lstStyle/>
        <a:p>
          <a:endParaRPr lang="en-US"/>
        </a:p>
      </dgm:t>
    </dgm:pt>
    <dgm:pt modelId="{A5CD7902-57F0-471C-84CD-F766B6A84D2B}" type="sibTrans" cxnId="{C8D9CD6B-0941-4EB4-BBB0-81B2FF90A3DD}">
      <dgm:prSet/>
      <dgm:spPr/>
      <dgm:t>
        <a:bodyPr/>
        <a:lstStyle/>
        <a:p>
          <a:endParaRPr lang="en-US"/>
        </a:p>
      </dgm:t>
    </dgm:pt>
    <dgm:pt modelId="{9511E51F-90B4-47E9-AF06-FFD17A7B0586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Lesson Management</a:t>
          </a:r>
        </a:p>
      </dgm:t>
    </dgm:pt>
    <dgm:pt modelId="{E6B3A147-A156-49C2-9021-3755341CE17C}" type="parTrans" cxnId="{E09D9EC0-AB1F-4644-86D5-52F31BAC3A1C}">
      <dgm:prSet/>
      <dgm:spPr/>
      <dgm:t>
        <a:bodyPr/>
        <a:lstStyle/>
        <a:p>
          <a:endParaRPr lang="en-US"/>
        </a:p>
      </dgm:t>
    </dgm:pt>
    <dgm:pt modelId="{26213C5B-0DBE-40D5-9EE3-B63B0C962E74}" type="sibTrans" cxnId="{E09D9EC0-AB1F-4644-86D5-52F31BAC3A1C}">
      <dgm:prSet/>
      <dgm:spPr/>
      <dgm:t>
        <a:bodyPr/>
        <a:lstStyle/>
        <a:p>
          <a:endParaRPr lang="en-US"/>
        </a:p>
      </dgm:t>
    </dgm:pt>
    <dgm:pt modelId="{96D402DE-76F1-40C9-850E-EF3A32FC5320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Assessment &amp; Progress</a:t>
          </a:r>
        </a:p>
      </dgm:t>
    </dgm:pt>
    <dgm:pt modelId="{8907647F-71DC-437F-A5E5-695DBA74EED5}" type="parTrans" cxnId="{3161DCDC-8910-4788-9CA6-1E7D8EE794AE}">
      <dgm:prSet/>
      <dgm:spPr/>
      <dgm:t>
        <a:bodyPr/>
        <a:lstStyle/>
        <a:p>
          <a:endParaRPr lang="en-US"/>
        </a:p>
      </dgm:t>
    </dgm:pt>
    <dgm:pt modelId="{22E8AF9F-411C-45E4-9FD6-81A9FB597D4F}" type="sibTrans" cxnId="{3161DCDC-8910-4788-9CA6-1E7D8EE794AE}">
      <dgm:prSet/>
      <dgm:spPr/>
      <dgm:t>
        <a:bodyPr/>
        <a:lstStyle/>
        <a:p>
          <a:endParaRPr lang="en-US"/>
        </a:p>
      </dgm:t>
    </dgm:pt>
    <dgm:pt modelId="{383F09FF-0E4B-4452-9847-E5C7C1EAC83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Instructor Management</a:t>
          </a:r>
        </a:p>
      </dgm:t>
    </dgm:pt>
    <dgm:pt modelId="{CFF22E0B-C434-4002-87CF-9983E0FB6361}" type="parTrans" cxnId="{B3668861-347A-4DCA-959F-7764016F5EC3}">
      <dgm:prSet/>
      <dgm:spPr/>
      <dgm:t>
        <a:bodyPr/>
        <a:lstStyle/>
        <a:p>
          <a:endParaRPr lang="en-US"/>
        </a:p>
      </dgm:t>
    </dgm:pt>
    <dgm:pt modelId="{B215A420-3B47-4BE7-9D41-5B6DA779CF9C}" type="sibTrans" cxnId="{B3668861-347A-4DCA-959F-7764016F5EC3}">
      <dgm:prSet/>
      <dgm:spPr/>
      <dgm:t>
        <a:bodyPr/>
        <a:lstStyle/>
        <a:p>
          <a:endParaRPr lang="en-US"/>
        </a:p>
      </dgm:t>
    </dgm:pt>
    <dgm:pt modelId="{F1830B88-2EB8-45AB-8E53-BE3D37796F4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Air Force Radio Integration</a:t>
          </a:r>
        </a:p>
      </dgm:t>
    </dgm:pt>
    <dgm:pt modelId="{8079A8D0-BDB3-4177-9004-51E609059E14}" type="parTrans" cxnId="{939D4585-F1BA-431D-9C99-7955AB48688D}">
      <dgm:prSet/>
      <dgm:spPr/>
      <dgm:t>
        <a:bodyPr/>
        <a:lstStyle/>
        <a:p>
          <a:endParaRPr lang="en-US"/>
        </a:p>
      </dgm:t>
    </dgm:pt>
    <dgm:pt modelId="{1A832A8B-8C7F-429C-B895-C1B68D7F0B70}" type="sibTrans" cxnId="{939D4585-F1BA-431D-9C99-7955AB48688D}">
      <dgm:prSet/>
      <dgm:spPr/>
      <dgm:t>
        <a:bodyPr/>
        <a:lstStyle/>
        <a:p>
          <a:endParaRPr lang="en-US"/>
        </a:p>
      </dgm:t>
    </dgm:pt>
    <dgm:pt modelId="{4FF51AF5-6E56-45AC-B243-CE508196EF0C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Transportation – School Bus Connect</a:t>
          </a:r>
        </a:p>
      </dgm:t>
    </dgm:pt>
    <dgm:pt modelId="{7B2B6826-6555-473F-BB10-CE352837643C}" type="parTrans" cxnId="{BA09FF9B-00F0-4C08-AC38-08348795019F}">
      <dgm:prSet/>
      <dgm:spPr/>
      <dgm:t>
        <a:bodyPr/>
        <a:lstStyle/>
        <a:p>
          <a:endParaRPr lang="en-US"/>
        </a:p>
      </dgm:t>
    </dgm:pt>
    <dgm:pt modelId="{F0605DC7-7785-404A-BEE0-D37A857F7423}" type="sibTrans" cxnId="{BA09FF9B-00F0-4C08-AC38-08348795019F}">
      <dgm:prSet/>
      <dgm:spPr/>
      <dgm:t>
        <a:bodyPr/>
        <a:lstStyle/>
        <a:p>
          <a:endParaRPr lang="en-US"/>
        </a:p>
      </dgm:t>
    </dgm:pt>
    <dgm:pt modelId="{7FAE165B-58C0-4ADB-BEC8-1679DCB5D057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Real time Surveys and Dashboard</a:t>
          </a:r>
        </a:p>
      </dgm:t>
    </dgm:pt>
    <dgm:pt modelId="{BB9FCD1B-6CA8-4AF1-ACE9-C627E7B4DBC3}" type="parTrans" cxnId="{2FC3748B-1B97-4B04-A982-6A392629E21C}">
      <dgm:prSet/>
      <dgm:spPr/>
      <dgm:t>
        <a:bodyPr/>
        <a:lstStyle/>
        <a:p>
          <a:endParaRPr lang="en-US"/>
        </a:p>
      </dgm:t>
    </dgm:pt>
    <dgm:pt modelId="{4C8762EC-0305-4E2F-9029-3BD7E5B7A227}" type="sibTrans" cxnId="{2FC3748B-1B97-4B04-A982-6A392629E21C}">
      <dgm:prSet/>
      <dgm:spPr/>
      <dgm:t>
        <a:bodyPr/>
        <a:lstStyle/>
        <a:p>
          <a:endParaRPr lang="en-US"/>
        </a:p>
      </dgm:t>
    </dgm:pt>
    <dgm:pt modelId="{89522825-E827-464A-B3FA-4B58E45C3D8F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Physical Security</a:t>
          </a:r>
        </a:p>
      </dgm:t>
    </dgm:pt>
    <dgm:pt modelId="{A874A708-68D3-408C-B2F5-86507014476A}" type="parTrans" cxnId="{BE16EE9E-A182-4C9F-8AC4-160300AD5185}">
      <dgm:prSet/>
      <dgm:spPr/>
      <dgm:t>
        <a:bodyPr/>
        <a:lstStyle/>
        <a:p>
          <a:endParaRPr lang="en-US"/>
        </a:p>
      </dgm:t>
    </dgm:pt>
    <dgm:pt modelId="{F6E250CE-E7E5-4B7B-A64C-4DBA483A9215}" type="sibTrans" cxnId="{BE16EE9E-A182-4C9F-8AC4-160300AD5185}">
      <dgm:prSet/>
      <dgm:spPr/>
      <dgm:t>
        <a:bodyPr/>
        <a:lstStyle/>
        <a:p>
          <a:endParaRPr lang="en-US"/>
        </a:p>
      </dgm:t>
    </dgm:pt>
    <dgm:pt modelId="{8EB9041C-027B-440D-9465-3B36EBED77D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Online &amp; Collaborative Learning, Literacy</a:t>
          </a:r>
        </a:p>
      </dgm:t>
    </dgm:pt>
    <dgm:pt modelId="{674594FE-F6AE-40E3-B514-DED9B430CD11}" type="parTrans" cxnId="{C13B8125-A360-48D2-AE29-2FD30756DA08}">
      <dgm:prSet/>
      <dgm:spPr/>
      <dgm:t>
        <a:bodyPr/>
        <a:lstStyle/>
        <a:p>
          <a:endParaRPr lang="en-US"/>
        </a:p>
      </dgm:t>
    </dgm:pt>
    <dgm:pt modelId="{13A89B41-123D-475F-BC35-C9529849F2BE}" type="sibTrans" cxnId="{C13B8125-A360-48D2-AE29-2FD30756DA08}">
      <dgm:prSet/>
      <dgm:spPr/>
      <dgm:t>
        <a:bodyPr/>
        <a:lstStyle/>
        <a:p>
          <a:endParaRPr lang="en-US"/>
        </a:p>
      </dgm:t>
    </dgm:pt>
    <dgm:pt modelId="{970084BC-FEE9-4D0B-9A34-9C4F9183AFAD}" type="pres">
      <dgm:prSet presAssocID="{D3D382A1-A4F8-4EA8-AA88-F440668403AD}" presName="Name0" presStyleCnt="0">
        <dgm:presLayoutVars>
          <dgm:dir/>
          <dgm:animLvl val="lvl"/>
          <dgm:resizeHandles val="exact"/>
        </dgm:presLayoutVars>
      </dgm:prSet>
      <dgm:spPr/>
    </dgm:pt>
    <dgm:pt modelId="{869AC52B-4C16-467B-A4FE-C173CE3D52B8}" type="pres">
      <dgm:prSet presAssocID="{9D45B6B6-A316-419E-9AF2-CAF2FC60F885}" presName="composite" presStyleCnt="0"/>
      <dgm:spPr/>
    </dgm:pt>
    <dgm:pt modelId="{DBC79620-6D5E-4D6D-93B2-7F6FA6969040}" type="pres">
      <dgm:prSet presAssocID="{9D45B6B6-A316-419E-9AF2-CAF2FC60F88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A52F40-353C-4A93-9F8F-45D91B6A1227}" type="pres">
      <dgm:prSet presAssocID="{9D45B6B6-A316-419E-9AF2-CAF2FC60F885}" presName="desTx" presStyleLbl="alignAccFollowNode1" presStyleIdx="0" presStyleCnt="3" custScaleY="100000">
        <dgm:presLayoutVars>
          <dgm:bulletEnabled val="1"/>
        </dgm:presLayoutVars>
      </dgm:prSet>
      <dgm:spPr/>
    </dgm:pt>
    <dgm:pt modelId="{FD5EA752-BEED-4B57-80E2-547EB100541F}" type="pres">
      <dgm:prSet presAssocID="{E91A0878-3A8A-4EB7-A643-7974D92FE5E1}" presName="space" presStyleCnt="0"/>
      <dgm:spPr/>
    </dgm:pt>
    <dgm:pt modelId="{4821D2DB-826A-4F0B-8270-21D9A4C0CADC}" type="pres">
      <dgm:prSet presAssocID="{69327868-D2EA-4EED-8DFA-6E43A8AF5E5D}" presName="composite" presStyleCnt="0"/>
      <dgm:spPr/>
    </dgm:pt>
    <dgm:pt modelId="{AC5874E4-E0C3-4C2B-B637-6D016E98168A}" type="pres">
      <dgm:prSet presAssocID="{69327868-D2EA-4EED-8DFA-6E43A8AF5E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D4DCB8B-64F3-4EB3-BA6D-57AD18F80B87}" type="pres">
      <dgm:prSet presAssocID="{69327868-D2EA-4EED-8DFA-6E43A8AF5E5D}" presName="desTx" presStyleLbl="alignAccFollowNode1" presStyleIdx="1" presStyleCnt="3">
        <dgm:presLayoutVars>
          <dgm:bulletEnabled val="1"/>
        </dgm:presLayoutVars>
      </dgm:prSet>
      <dgm:spPr/>
    </dgm:pt>
    <dgm:pt modelId="{A063E60A-A346-4049-8C37-30BBD644904A}" type="pres">
      <dgm:prSet presAssocID="{B2952188-4F6F-4BF0-ADEF-57D85DB19279}" presName="space" presStyleCnt="0"/>
      <dgm:spPr/>
    </dgm:pt>
    <dgm:pt modelId="{B679F3BD-8DD3-4939-8877-FEA8CECB5A89}" type="pres">
      <dgm:prSet presAssocID="{F3BE1755-695D-46D6-AC79-15AE46E719FC}" presName="composite" presStyleCnt="0"/>
      <dgm:spPr/>
    </dgm:pt>
    <dgm:pt modelId="{12F91244-B1DA-4F4E-B9D3-E2E3E3B5E2EA}" type="pres">
      <dgm:prSet presAssocID="{F3BE1755-695D-46D6-AC79-15AE46E719FC}" presName="parTx" presStyleLbl="alignNode1" presStyleIdx="2" presStyleCnt="3" custLinFactNeighborX="5912" custLinFactNeighborY="-1494">
        <dgm:presLayoutVars>
          <dgm:chMax val="0"/>
          <dgm:chPref val="0"/>
          <dgm:bulletEnabled val="1"/>
        </dgm:presLayoutVars>
      </dgm:prSet>
      <dgm:spPr/>
    </dgm:pt>
    <dgm:pt modelId="{95D6EC51-16AF-4794-BE45-A02926078132}" type="pres">
      <dgm:prSet presAssocID="{F3BE1755-695D-46D6-AC79-15AE46E719F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0FA7812-2383-4BF4-B3FD-78D1AC604A6B}" srcId="{F3BE1755-695D-46D6-AC79-15AE46E719FC}" destId="{EF08F2C9-678F-488D-9ED4-4A40165A3D68}" srcOrd="0" destOrd="0" parTransId="{E19043FA-2FE1-4914-9AE9-BB910729AB5E}" sibTransId="{81384159-3A58-4702-921C-E53A494A1F3D}"/>
    <dgm:cxn modelId="{2FC87F1F-7BAF-4A0A-B1E9-3E944E3E28A7}" type="presOf" srcId="{9D45B6B6-A316-419E-9AF2-CAF2FC60F885}" destId="{DBC79620-6D5E-4D6D-93B2-7F6FA6969040}" srcOrd="0" destOrd="0" presId="urn:microsoft.com/office/officeart/2005/8/layout/hList1"/>
    <dgm:cxn modelId="{C13B8125-A360-48D2-AE29-2FD30756DA08}" srcId="{EF08F2C9-678F-488D-9ED4-4A40165A3D68}" destId="{8EB9041C-027B-440D-9465-3B36EBED77DB}" srcOrd="4" destOrd="0" parTransId="{674594FE-F6AE-40E3-B514-DED9B430CD11}" sibTransId="{13A89B41-123D-475F-BC35-C9529849F2BE}"/>
    <dgm:cxn modelId="{63AE5E3C-2522-4C97-9F3D-5E798CB143A2}" type="presOf" srcId="{96D402DE-76F1-40C9-850E-EF3A32FC5320}" destId="{95D6EC51-16AF-4794-BE45-A02926078132}" srcOrd="0" destOrd="3" presId="urn:microsoft.com/office/officeart/2005/8/layout/hList1"/>
    <dgm:cxn modelId="{1E800240-2CE0-46D6-B554-A412C5EAD3C8}" srcId="{A17B7EBC-EE09-47B5-834F-D3241BCB9452}" destId="{26E0482D-9AB8-4950-BFB9-FF807685CD53}" srcOrd="3" destOrd="0" parTransId="{45318FD3-4430-4CAA-8322-444F331E2747}" sibTransId="{F2B1DB76-CCEC-4C1A-BAD9-184AC8A95B62}"/>
    <dgm:cxn modelId="{E5FEA05E-6BC5-4EC9-9370-B49B201833F9}" srcId="{D3D382A1-A4F8-4EA8-AA88-F440668403AD}" destId="{9D45B6B6-A316-419E-9AF2-CAF2FC60F885}" srcOrd="0" destOrd="0" parTransId="{FF524A32-B763-48C4-B762-16B6903315AC}" sibTransId="{E91A0878-3A8A-4EB7-A643-7974D92FE5E1}"/>
    <dgm:cxn modelId="{B3668861-347A-4DCA-959F-7764016F5EC3}" srcId="{EF08F2C9-678F-488D-9ED4-4A40165A3D68}" destId="{383F09FF-0E4B-4452-9847-E5C7C1EAC832}" srcOrd="3" destOrd="0" parTransId="{CFF22E0B-C434-4002-87CF-9983E0FB6361}" sibTransId="{B215A420-3B47-4BE7-9D41-5B6DA779CF9C}"/>
    <dgm:cxn modelId="{C9AB7E42-90E2-4629-B8FE-128BB9C7EB76}" srcId="{69327868-D2EA-4EED-8DFA-6E43A8AF5E5D}" destId="{34DCE020-4E59-44AE-A8D8-0A744C0D071D}" srcOrd="0" destOrd="0" parTransId="{A6C5C4EF-9D65-45C1-BAA5-DF035979600F}" sibTransId="{E643A1AA-D4E3-41F3-9938-E583D182BB22}"/>
    <dgm:cxn modelId="{E72A704B-10E7-462A-A2BD-0ABBE3109A0C}" type="presOf" srcId="{89522825-E827-464A-B3FA-4B58E45C3D8F}" destId="{DD4DCB8B-64F3-4EB3-BA6D-57AD18F80B87}" srcOrd="0" destOrd="4" presId="urn:microsoft.com/office/officeart/2005/8/layout/hList1"/>
    <dgm:cxn modelId="{C8D9CD6B-0941-4EB4-BBB0-81B2FF90A3DD}" srcId="{EF08F2C9-678F-488D-9ED4-4A40165A3D68}" destId="{226E2942-A75A-4B48-98D6-76EDF6ECB7FD}" srcOrd="0" destOrd="0" parTransId="{D6E03A97-5F7D-4863-B8FD-43D5D487248A}" sibTransId="{A5CD7902-57F0-471C-84CD-F766B6A84D2B}"/>
    <dgm:cxn modelId="{9718284D-8EE3-44A7-8F2F-D4EEF9D9006A}" type="presOf" srcId="{7FAE165B-58C0-4ADB-BEC8-1679DCB5D057}" destId="{DD4DCB8B-64F3-4EB3-BA6D-57AD18F80B87}" srcOrd="0" destOrd="2" presId="urn:microsoft.com/office/officeart/2005/8/layout/hList1"/>
    <dgm:cxn modelId="{545AC871-F074-4F67-9FDB-3F51DD2B174A}" type="presOf" srcId="{352A1E92-A1D6-48DD-8D10-6D3CD9C98CCC}" destId="{44A52F40-353C-4A93-9F8F-45D91B6A1227}" srcOrd="0" destOrd="2" presId="urn:microsoft.com/office/officeart/2005/8/layout/hList1"/>
    <dgm:cxn modelId="{F5A8BC74-7CB1-4D2C-9216-2F986045309E}" srcId="{D3D382A1-A4F8-4EA8-AA88-F440668403AD}" destId="{69327868-D2EA-4EED-8DFA-6E43A8AF5E5D}" srcOrd="1" destOrd="0" parTransId="{29A43CBD-B645-4582-9ABC-2D5833F77CE8}" sibTransId="{B2952188-4F6F-4BF0-ADEF-57D85DB19279}"/>
    <dgm:cxn modelId="{3F3D0B57-5BDA-492A-AE4C-877565B89FA7}" type="presOf" srcId="{383F09FF-0E4B-4452-9847-E5C7C1EAC832}" destId="{95D6EC51-16AF-4794-BE45-A02926078132}" srcOrd="0" destOrd="4" presId="urn:microsoft.com/office/officeart/2005/8/layout/hList1"/>
    <dgm:cxn modelId="{5FC0487E-017F-497D-96FE-F2BC5317BE5C}" type="presOf" srcId="{EF08F2C9-678F-488D-9ED4-4A40165A3D68}" destId="{95D6EC51-16AF-4794-BE45-A02926078132}" srcOrd="0" destOrd="0" presId="urn:microsoft.com/office/officeart/2005/8/layout/hList1"/>
    <dgm:cxn modelId="{939D4585-F1BA-431D-9C99-7955AB48688D}" srcId="{A17B7EBC-EE09-47B5-834F-D3241BCB9452}" destId="{F1830B88-2EB8-45AB-8E53-BE3D37796F42}" srcOrd="2" destOrd="0" parTransId="{8079A8D0-BDB3-4177-9004-51E609059E14}" sibTransId="{1A832A8B-8C7F-429C-B895-C1B68D7F0B70}"/>
    <dgm:cxn modelId="{4588EA88-6FEF-414D-94A1-7E414E1668B2}" type="presOf" srcId="{D3D382A1-A4F8-4EA8-AA88-F440668403AD}" destId="{970084BC-FEE9-4D0B-9A34-9C4F9183AFAD}" srcOrd="0" destOrd="0" presId="urn:microsoft.com/office/officeart/2005/8/layout/hList1"/>
    <dgm:cxn modelId="{09F4AA8A-D326-4F01-9511-3E479F13340B}" type="presOf" srcId="{F3BE1755-695D-46D6-AC79-15AE46E719FC}" destId="{12F91244-B1DA-4F4E-B9D3-E2E3E3B5E2EA}" srcOrd="0" destOrd="0" presId="urn:microsoft.com/office/officeart/2005/8/layout/hList1"/>
    <dgm:cxn modelId="{2FC3748B-1B97-4B04-A982-6A392629E21C}" srcId="{34DCE020-4E59-44AE-A8D8-0A744C0D071D}" destId="{7FAE165B-58C0-4ADB-BEC8-1679DCB5D057}" srcOrd="1" destOrd="0" parTransId="{BB9FCD1B-6CA8-4AF1-ACE9-C627E7B4DBC3}" sibTransId="{4C8762EC-0305-4E2F-9029-3BD7E5B7A227}"/>
    <dgm:cxn modelId="{AFBAC993-B228-403F-975E-FFC3DB54D07B}" type="presOf" srcId="{9511E51F-90B4-47E9-AF06-FFD17A7B0586}" destId="{95D6EC51-16AF-4794-BE45-A02926078132}" srcOrd="0" destOrd="2" presId="urn:microsoft.com/office/officeart/2005/8/layout/hList1"/>
    <dgm:cxn modelId="{C5D44698-B732-461C-8918-D96EBF9E2DA3}" type="presOf" srcId="{85C5F044-9A6B-476E-8B00-563FE09B9629}" destId="{DD4DCB8B-64F3-4EB3-BA6D-57AD18F80B87}" srcOrd="0" destOrd="1" presId="urn:microsoft.com/office/officeart/2005/8/layout/hList1"/>
    <dgm:cxn modelId="{7598B798-346A-40ED-8971-FB4FEB1C1DAE}" type="presOf" srcId="{A17B7EBC-EE09-47B5-834F-D3241BCB9452}" destId="{44A52F40-353C-4A93-9F8F-45D91B6A1227}" srcOrd="0" destOrd="0" presId="urn:microsoft.com/office/officeart/2005/8/layout/hList1"/>
    <dgm:cxn modelId="{BA09FF9B-00F0-4C08-AC38-08348795019F}" srcId="{34DCE020-4E59-44AE-A8D8-0A744C0D071D}" destId="{4FF51AF5-6E56-45AC-B243-CE508196EF0C}" srcOrd="2" destOrd="0" parTransId="{7B2B6826-6555-473F-BB10-CE352837643C}" sibTransId="{F0605DC7-7785-404A-BEE0-D37A857F7423}"/>
    <dgm:cxn modelId="{BE16EE9E-A182-4C9F-8AC4-160300AD5185}" srcId="{34DCE020-4E59-44AE-A8D8-0A744C0D071D}" destId="{89522825-E827-464A-B3FA-4B58E45C3D8F}" srcOrd="3" destOrd="0" parTransId="{A874A708-68D3-408C-B2F5-86507014476A}" sibTransId="{F6E250CE-E7E5-4B7B-A64C-4DBA483A9215}"/>
    <dgm:cxn modelId="{9BAE72AC-CAA0-4A66-AD96-8E008014D43B}" type="presOf" srcId="{8EB9041C-027B-440D-9465-3B36EBED77DB}" destId="{95D6EC51-16AF-4794-BE45-A02926078132}" srcOrd="0" destOrd="5" presId="urn:microsoft.com/office/officeart/2005/8/layout/hList1"/>
    <dgm:cxn modelId="{817EC3B6-9C9D-4CF6-ABE0-2056FD069783}" type="presOf" srcId="{F1830B88-2EB8-45AB-8E53-BE3D37796F42}" destId="{44A52F40-353C-4A93-9F8F-45D91B6A1227}" srcOrd="0" destOrd="3" presId="urn:microsoft.com/office/officeart/2005/8/layout/hList1"/>
    <dgm:cxn modelId="{43E317BA-6C3D-4611-BDBE-50FA06350C45}" type="presOf" srcId="{69327868-D2EA-4EED-8DFA-6E43A8AF5E5D}" destId="{AC5874E4-E0C3-4C2B-B637-6D016E98168A}" srcOrd="0" destOrd="0" presId="urn:microsoft.com/office/officeart/2005/8/layout/hList1"/>
    <dgm:cxn modelId="{E09D9EC0-AB1F-4644-86D5-52F31BAC3A1C}" srcId="{EF08F2C9-678F-488D-9ED4-4A40165A3D68}" destId="{9511E51F-90B4-47E9-AF06-FFD17A7B0586}" srcOrd="1" destOrd="0" parTransId="{E6B3A147-A156-49C2-9021-3755341CE17C}" sibTransId="{26213C5B-0DBE-40D5-9EE3-B63B0C962E74}"/>
    <dgm:cxn modelId="{45834FC2-3562-4AB5-898B-50F80EFA3BEF}" srcId="{A17B7EBC-EE09-47B5-834F-D3241BCB9452}" destId="{352A1E92-A1D6-48DD-8D10-6D3CD9C98CCC}" srcOrd="1" destOrd="0" parTransId="{443C16E3-AFEC-4433-B478-27D3BC6E09EC}" sibTransId="{1013F62E-E0AA-4242-BDEC-90C7B694DC9D}"/>
    <dgm:cxn modelId="{22EA3DCB-A34B-4D52-A5B3-8C0033DF355D}" srcId="{9D45B6B6-A316-419E-9AF2-CAF2FC60F885}" destId="{A17B7EBC-EE09-47B5-834F-D3241BCB9452}" srcOrd="0" destOrd="0" parTransId="{CCEA735B-DFDD-40FE-B0F6-4E8A5A7D2A9A}" sibTransId="{4BD12C89-CBCD-43C6-ACAA-AB2002DDA022}"/>
    <dgm:cxn modelId="{7E4C87D4-6E36-4802-8528-4AFE4A5E248F}" srcId="{D3D382A1-A4F8-4EA8-AA88-F440668403AD}" destId="{F3BE1755-695D-46D6-AC79-15AE46E719FC}" srcOrd="2" destOrd="0" parTransId="{5A7C67A8-C714-4E86-8ECF-B69DBBDC8205}" sibTransId="{644485EF-0E06-4DB2-8EC0-FC8814EE73B0}"/>
    <dgm:cxn modelId="{3161DCDC-8910-4788-9CA6-1E7D8EE794AE}" srcId="{EF08F2C9-678F-488D-9ED4-4A40165A3D68}" destId="{96D402DE-76F1-40C9-850E-EF3A32FC5320}" srcOrd="2" destOrd="0" parTransId="{8907647F-71DC-437F-A5E5-695DBA74EED5}" sibTransId="{22E8AF9F-411C-45E4-9FD6-81A9FB597D4F}"/>
    <dgm:cxn modelId="{41EB93DE-EE3E-464A-A847-5A455DF2F9DE}" type="presOf" srcId="{1C993299-8D9D-46DA-927B-BF905FB0438D}" destId="{44A52F40-353C-4A93-9F8F-45D91B6A1227}" srcOrd="0" destOrd="1" presId="urn:microsoft.com/office/officeart/2005/8/layout/hList1"/>
    <dgm:cxn modelId="{4F358AE0-7108-444A-8F6C-972B3BF561C3}" srcId="{34DCE020-4E59-44AE-A8D8-0A744C0D071D}" destId="{85C5F044-9A6B-476E-8B00-563FE09B9629}" srcOrd="0" destOrd="0" parTransId="{AE75416F-7D6E-4684-90FE-75B352D03B22}" sibTransId="{2C17F358-0668-40FE-AEAB-1C0EB73F37C3}"/>
    <dgm:cxn modelId="{6909BFE1-D655-4479-98F6-95983310C215}" type="presOf" srcId="{26E0482D-9AB8-4950-BFB9-FF807685CD53}" destId="{44A52F40-353C-4A93-9F8F-45D91B6A1227}" srcOrd="0" destOrd="4" presId="urn:microsoft.com/office/officeart/2005/8/layout/hList1"/>
    <dgm:cxn modelId="{D341AEE3-8EE3-4BF7-A77F-3196696F86E7}" type="presOf" srcId="{4FF51AF5-6E56-45AC-B243-CE508196EF0C}" destId="{DD4DCB8B-64F3-4EB3-BA6D-57AD18F80B87}" srcOrd="0" destOrd="3" presId="urn:microsoft.com/office/officeart/2005/8/layout/hList1"/>
    <dgm:cxn modelId="{792B71E5-3F43-473B-AD5C-6EF0B92B3333}" type="presOf" srcId="{226E2942-A75A-4B48-98D6-76EDF6ECB7FD}" destId="{95D6EC51-16AF-4794-BE45-A02926078132}" srcOrd="0" destOrd="1" presId="urn:microsoft.com/office/officeart/2005/8/layout/hList1"/>
    <dgm:cxn modelId="{DDDE8CE5-A099-4987-AF6A-49D3602DEA41}" srcId="{A17B7EBC-EE09-47B5-834F-D3241BCB9452}" destId="{1C993299-8D9D-46DA-927B-BF905FB0438D}" srcOrd="0" destOrd="0" parTransId="{F103A0DD-9298-4FCA-BB5E-E1C09CA2E548}" sibTransId="{9C50E017-C6B7-4A11-8607-B702EF59CA87}"/>
    <dgm:cxn modelId="{8BD26CF3-3739-42A9-B3A2-C004F29BB80F}" type="presOf" srcId="{34DCE020-4E59-44AE-A8D8-0A744C0D071D}" destId="{DD4DCB8B-64F3-4EB3-BA6D-57AD18F80B87}" srcOrd="0" destOrd="0" presId="urn:microsoft.com/office/officeart/2005/8/layout/hList1"/>
    <dgm:cxn modelId="{87552727-150C-40B8-8CA5-3C6FBAA75CEE}" type="presParOf" srcId="{970084BC-FEE9-4D0B-9A34-9C4F9183AFAD}" destId="{869AC52B-4C16-467B-A4FE-C173CE3D52B8}" srcOrd="0" destOrd="0" presId="urn:microsoft.com/office/officeart/2005/8/layout/hList1"/>
    <dgm:cxn modelId="{59DF35C8-3454-4669-A2EA-C295D3EF22B3}" type="presParOf" srcId="{869AC52B-4C16-467B-A4FE-C173CE3D52B8}" destId="{DBC79620-6D5E-4D6D-93B2-7F6FA6969040}" srcOrd="0" destOrd="0" presId="urn:microsoft.com/office/officeart/2005/8/layout/hList1"/>
    <dgm:cxn modelId="{2288D975-0B9A-40BF-9ACB-A6A20F18D574}" type="presParOf" srcId="{869AC52B-4C16-467B-A4FE-C173CE3D52B8}" destId="{44A52F40-353C-4A93-9F8F-45D91B6A1227}" srcOrd="1" destOrd="0" presId="urn:microsoft.com/office/officeart/2005/8/layout/hList1"/>
    <dgm:cxn modelId="{9D14FC54-1284-46EA-AC04-A1B34C607192}" type="presParOf" srcId="{970084BC-FEE9-4D0B-9A34-9C4F9183AFAD}" destId="{FD5EA752-BEED-4B57-80E2-547EB100541F}" srcOrd="1" destOrd="0" presId="urn:microsoft.com/office/officeart/2005/8/layout/hList1"/>
    <dgm:cxn modelId="{F7BF9C85-B8AD-47DD-92BC-AFEADA7BC6BD}" type="presParOf" srcId="{970084BC-FEE9-4D0B-9A34-9C4F9183AFAD}" destId="{4821D2DB-826A-4F0B-8270-21D9A4C0CADC}" srcOrd="2" destOrd="0" presId="urn:microsoft.com/office/officeart/2005/8/layout/hList1"/>
    <dgm:cxn modelId="{88DF09CF-D9A1-4903-8041-34BCD8F6C377}" type="presParOf" srcId="{4821D2DB-826A-4F0B-8270-21D9A4C0CADC}" destId="{AC5874E4-E0C3-4C2B-B637-6D016E98168A}" srcOrd="0" destOrd="0" presId="urn:microsoft.com/office/officeart/2005/8/layout/hList1"/>
    <dgm:cxn modelId="{DF19F4ED-C5BF-4FCC-8A08-BFCC3DC7C687}" type="presParOf" srcId="{4821D2DB-826A-4F0B-8270-21D9A4C0CADC}" destId="{DD4DCB8B-64F3-4EB3-BA6D-57AD18F80B87}" srcOrd="1" destOrd="0" presId="urn:microsoft.com/office/officeart/2005/8/layout/hList1"/>
    <dgm:cxn modelId="{B534B8E5-6E20-4423-948F-8DBEC22BF637}" type="presParOf" srcId="{970084BC-FEE9-4D0B-9A34-9C4F9183AFAD}" destId="{A063E60A-A346-4049-8C37-30BBD644904A}" srcOrd="3" destOrd="0" presId="urn:microsoft.com/office/officeart/2005/8/layout/hList1"/>
    <dgm:cxn modelId="{C4F90984-2819-4F61-BEA9-EB68DD64F1DD}" type="presParOf" srcId="{970084BC-FEE9-4D0B-9A34-9C4F9183AFAD}" destId="{B679F3BD-8DD3-4939-8877-FEA8CECB5A89}" srcOrd="4" destOrd="0" presId="urn:microsoft.com/office/officeart/2005/8/layout/hList1"/>
    <dgm:cxn modelId="{45F91DE5-ECB2-4D95-9387-BFE03AF8E846}" type="presParOf" srcId="{B679F3BD-8DD3-4939-8877-FEA8CECB5A89}" destId="{12F91244-B1DA-4F4E-B9D3-E2E3E3B5E2EA}" srcOrd="0" destOrd="0" presId="urn:microsoft.com/office/officeart/2005/8/layout/hList1"/>
    <dgm:cxn modelId="{212E3278-2720-4335-9CB3-E5141A19341A}" type="presParOf" srcId="{B679F3BD-8DD3-4939-8877-FEA8CECB5A89}" destId="{95D6EC51-16AF-4794-BE45-A029260781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E520D3-10BF-4B78-BF77-5C5892C215D8}" type="doc">
      <dgm:prSet loTypeId="urn:microsoft.com/office/officeart/2005/8/layout/cycle4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D42B1E-9E03-4712-867D-CCF3B433B43E}">
      <dgm:prSet phldrT="[Text]"/>
      <dgm:spPr/>
      <dgm:t>
        <a:bodyPr/>
        <a:lstStyle/>
        <a:p>
          <a:r>
            <a:rPr lang="en-US" dirty="0">
              <a:latin typeface="+mn-lt"/>
            </a:rPr>
            <a:t>Quality</a:t>
          </a:r>
        </a:p>
      </dgm:t>
    </dgm:pt>
    <dgm:pt modelId="{43237C9A-09AA-4698-B18F-C2CCC2EECBBB}" type="parTrans" cxnId="{8A4D2ED4-2C93-4728-B3F8-BE2FA3BAA612}">
      <dgm:prSet/>
      <dgm:spPr/>
      <dgm:t>
        <a:bodyPr/>
        <a:lstStyle/>
        <a:p>
          <a:endParaRPr lang="en-US"/>
        </a:p>
      </dgm:t>
    </dgm:pt>
    <dgm:pt modelId="{CE4D0887-2C99-4937-8B29-F16583E463EF}" type="sibTrans" cxnId="{8A4D2ED4-2C93-4728-B3F8-BE2FA3BAA612}">
      <dgm:prSet/>
      <dgm:spPr/>
      <dgm:t>
        <a:bodyPr/>
        <a:lstStyle/>
        <a:p>
          <a:endParaRPr lang="en-US"/>
        </a:p>
      </dgm:t>
    </dgm:pt>
    <dgm:pt modelId="{95AB5FE6-6BCF-4144-A02E-AAFBFE8545D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Highly skilled staff</a:t>
          </a:r>
        </a:p>
      </dgm:t>
    </dgm:pt>
    <dgm:pt modelId="{8C5C059F-F8E7-4D70-B275-FC71AC7AFFCC}" type="parTrans" cxnId="{03415FC2-8CCD-49A2-9ECB-DB3911B86526}">
      <dgm:prSet/>
      <dgm:spPr/>
      <dgm:t>
        <a:bodyPr/>
        <a:lstStyle/>
        <a:p>
          <a:endParaRPr lang="en-US"/>
        </a:p>
      </dgm:t>
    </dgm:pt>
    <dgm:pt modelId="{66F8B52C-DB65-47C3-95D7-9DAAFF703788}" type="sibTrans" cxnId="{03415FC2-8CCD-49A2-9ECB-DB3911B86526}">
      <dgm:prSet/>
      <dgm:spPr/>
      <dgm:t>
        <a:bodyPr/>
        <a:lstStyle/>
        <a:p>
          <a:endParaRPr lang="en-US"/>
        </a:p>
      </dgm:t>
    </dgm:pt>
    <dgm:pt modelId="{1F93E392-0C53-4B7C-B8A3-1B6D514F9906}">
      <dgm:prSet phldrT="[Text]"/>
      <dgm:spPr/>
      <dgm:t>
        <a:bodyPr/>
        <a:lstStyle/>
        <a:p>
          <a:r>
            <a:rPr lang="en-US" dirty="0">
              <a:latin typeface="+mn-lt"/>
            </a:rPr>
            <a:t>Cost-Competitive</a:t>
          </a:r>
        </a:p>
      </dgm:t>
    </dgm:pt>
    <dgm:pt modelId="{861AEDDF-099A-4ECD-917F-C0D6A8188E46}" type="parTrans" cxnId="{FB283FB2-777F-4C4C-B235-BCF2E0172914}">
      <dgm:prSet/>
      <dgm:spPr/>
      <dgm:t>
        <a:bodyPr/>
        <a:lstStyle/>
        <a:p>
          <a:endParaRPr lang="en-US"/>
        </a:p>
      </dgm:t>
    </dgm:pt>
    <dgm:pt modelId="{69184638-7A72-4906-8887-93295B427C03}" type="sibTrans" cxnId="{FB283FB2-777F-4C4C-B235-BCF2E0172914}">
      <dgm:prSet/>
      <dgm:spPr/>
      <dgm:t>
        <a:bodyPr/>
        <a:lstStyle/>
        <a:p>
          <a:endParaRPr lang="en-US"/>
        </a:p>
      </dgm:t>
    </dgm:pt>
    <dgm:pt modelId="{C82C6179-ADF5-4F91-8E93-FBD13EC96CB2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Flexible cost structure and labor categories</a:t>
          </a:r>
        </a:p>
      </dgm:t>
    </dgm:pt>
    <dgm:pt modelId="{64AEEFE7-5DF0-48DF-BDEE-6167E04AC0A5}" type="parTrans" cxnId="{DDB542AE-9AF1-45D1-A382-DAF75E351F07}">
      <dgm:prSet/>
      <dgm:spPr/>
      <dgm:t>
        <a:bodyPr/>
        <a:lstStyle/>
        <a:p>
          <a:endParaRPr lang="en-US"/>
        </a:p>
      </dgm:t>
    </dgm:pt>
    <dgm:pt modelId="{B2E4AB0D-3C2B-4804-B1C7-077C6309AC79}" type="sibTrans" cxnId="{DDB542AE-9AF1-45D1-A382-DAF75E351F07}">
      <dgm:prSet/>
      <dgm:spPr/>
      <dgm:t>
        <a:bodyPr/>
        <a:lstStyle/>
        <a:p>
          <a:endParaRPr lang="en-US"/>
        </a:p>
      </dgm:t>
    </dgm:pt>
    <dgm:pt modelId="{9EC06C4F-4091-410D-95F8-DE51D052076A}">
      <dgm:prSet phldrT="[Text]"/>
      <dgm:spPr/>
      <dgm:t>
        <a:bodyPr/>
        <a:lstStyle/>
        <a:p>
          <a:r>
            <a:rPr lang="en-US" b="0" dirty="0">
              <a:latin typeface="+mn-lt"/>
            </a:rPr>
            <a:t>Responsive</a:t>
          </a:r>
        </a:p>
      </dgm:t>
    </dgm:pt>
    <dgm:pt modelId="{D5102044-C349-4613-BFEE-A8B757097471}" type="parTrans" cxnId="{730BD7A0-6A97-4403-BCC3-9E1107EA63D5}">
      <dgm:prSet/>
      <dgm:spPr/>
      <dgm:t>
        <a:bodyPr/>
        <a:lstStyle/>
        <a:p>
          <a:endParaRPr lang="en-US"/>
        </a:p>
      </dgm:t>
    </dgm:pt>
    <dgm:pt modelId="{02FF89C6-890F-4740-AF4A-00259F6CCE6F}" type="sibTrans" cxnId="{730BD7A0-6A97-4403-BCC3-9E1107EA63D5}">
      <dgm:prSet/>
      <dgm:spPr/>
      <dgm:t>
        <a:bodyPr/>
        <a:lstStyle/>
        <a:p>
          <a:endParaRPr lang="en-US"/>
        </a:p>
      </dgm:t>
    </dgm:pt>
    <dgm:pt modelId="{57AE434E-7EF6-472E-9DA0-76969A8ABBA0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Committed to customer success</a:t>
          </a:r>
        </a:p>
      </dgm:t>
    </dgm:pt>
    <dgm:pt modelId="{D88F9BC4-7697-488F-83EA-75E748681F68}" type="parTrans" cxnId="{76D42EEC-0651-45B8-8E60-F8A9906659F1}">
      <dgm:prSet/>
      <dgm:spPr/>
      <dgm:t>
        <a:bodyPr/>
        <a:lstStyle/>
        <a:p>
          <a:endParaRPr lang="en-US"/>
        </a:p>
      </dgm:t>
    </dgm:pt>
    <dgm:pt modelId="{419B0250-223A-4066-87CD-97E8B98E6BE8}" type="sibTrans" cxnId="{76D42EEC-0651-45B8-8E60-F8A9906659F1}">
      <dgm:prSet/>
      <dgm:spPr/>
      <dgm:t>
        <a:bodyPr/>
        <a:lstStyle/>
        <a:p>
          <a:endParaRPr lang="en-US"/>
        </a:p>
      </dgm:t>
    </dgm:pt>
    <dgm:pt modelId="{A7ED1F72-AAE1-499F-A6CF-A98926084381}">
      <dgm:prSet phldrT="[Text]"/>
      <dgm:spPr/>
      <dgm:t>
        <a:bodyPr/>
        <a:lstStyle/>
        <a:p>
          <a:r>
            <a:rPr lang="en-US" dirty="0">
              <a:latin typeface="+mn-lt"/>
            </a:rPr>
            <a:t>Innovative</a:t>
          </a:r>
        </a:p>
      </dgm:t>
    </dgm:pt>
    <dgm:pt modelId="{C932C570-F04B-4D43-A011-F08523327E0F}" type="parTrans" cxnId="{E9F2C322-FF5B-4BED-AC84-74F1CD4FE082}">
      <dgm:prSet/>
      <dgm:spPr/>
      <dgm:t>
        <a:bodyPr/>
        <a:lstStyle/>
        <a:p>
          <a:endParaRPr lang="en-US"/>
        </a:p>
      </dgm:t>
    </dgm:pt>
    <dgm:pt modelId="{CFDFA7EB-0C45-4CEB-BF03-740B5EE63939}" type="sibTrans" cxnId="{E9F2C322-FF5B-4BED-AC84-74F1CD4FE082}">
      <dgm:prSet/>
      <dgm:spPr/>
      <dgm:t>
        <a:bodyPr/>
        <a:lstStyle/>
        <a:p>
          <a:endParaRPr lang="en-US"/>
        </a:p>
      </dgm:t>
    </dgm:pt>
    <dgm:pt modelId="{28B419BC-D2E8-4E66-BA67-FA58F9705899}">
      <dgm:prSet phldrT="[Text]"/>
      <dgm:spPr/>
      <dgm:t>
        <a:bodyPr/>
        <a:lstStyle/>
        <a:p>
          <a:r>
            <a:rPr lang="en-US" dirty="0">
              <a:latin typeface="+mn-lt"/>
            </a:rPr>
            <a:t>Adapt to Enterprise</a:t>
          </a:r>
          <a:br>
            <a:rPr lang="en-US" dirty="0">
              <a:latin typeface="+mn-lt"/>
            </a:rPr>
          </a:br>
          <a:r>
            <a:rPr lang="en-US" dirty="0">
              <a:latin typeface="+mn-lt"/>
            </a:rPr>
            <a:t>customers and environments</a:t>
          </a:r>
        </a:p>
      </dgm:t>
    </dgm:pt>
    <dgm:pt modelId="{657C0023-600D-467C-962F-7BC3395E86CF}" type="parTrans" cxnId="{DE080569-6C74-4215-97F0-EBD0CD372DAD}">
      <dgm:prSet/>
      <dgm:spPr/>
      <dgm:t>
        <a:bodyPr/>
        <a:lstStyle/>
        <a:p>
          <a:endParaRPr lang="en-US"/>
        </a:p>
      </dgm:t>
    </dgm:pt>
    <dgm:pt modelId="{FD559AEE-19D2-48BE-8250-85FA518445F1}" type="sibTrans" cxnId="{DE080569-6C74-4215-97F0-EBD0CD372DAD}">
      <dgm:prSet/>
      <dgm:spPr/>
      <dgm:t>
        <a:bodyPr/>
        <a:lstStyle/>
        <a:p>
          <a:endParaRPr lang="en-US"/>
        </a:p>
      </dgm:t>
    </dgm:pt>
    <dgm:pt modelId="{F4F34B87-1567-496F-9E6C-3144F21234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Exceeding customer expectations and needs </a:t>
          </a:r>
        </a:p>
      </dgm:t>
    </dgm:pt>
    <dgm:pt modelId="{6D2B879B-9F4A-4C8E-A974-77D650542265}" type="parTrans" cxnId="{3626DF45-B814-4711-A413-FC3373D42571}">
      <dgm:prSet/>
      <dgm:spPr/>
      <dgm:t>
        <a:bodyPr/>
        <a:lstStyle/>
        <a:p>
          <a:endParaRPr lang="en-US"/>
        </a:p>
      </dgm:t>
    </dgm:pt>
    <dgm:pt modelId="{7C2EF9FC-5DCC-4DE4-9F92-5695EB3F3482}" type="sibTrans" cxnId="{3626DF45-B814-4711-A413-FC3373D42571}">
      <dgm:prSet/>
      <dgm:spPr/>
      <dgm:t>
        <a:bodyPr/>
        <a:lstStyle/>
        <a:p>
          <a:endParaRPr lang="en-US"/>
        </a:p>
      </dgm:t>
    </dgm:pt>
    <dgm:pt modelId="{04C3A478-2E04-4D08-B058-3EE439D77475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Range of licensing models to adapt to small to enterprise customers</a:t>
          </a:r>
        </a:p>
      </dgm:t>
    </dgm:pt>
    <dgm:pt modelId="{71FB2149-BF1F-46FA-8B9F-54DB1F33C10B}" type="parTrans" cxnId="{3C395AE4-CB77-4177-B14A-7A9E38D2440A}">
      <dgm:prSet/>
      <dgm:spPr/>
      <dgm:t>
        <a:bodyPr/>
        <a:lstStyle/>
        <a:p>
          <a:endParaRPr lang="en-US"/>
        </a:p>
      </dgm:t>
    </dgm:pt>
    <dgm:pt modelId="{3878A446-0EFA-4009-9625-3137FD2DFBE7}" type="sibTrans" cxnId="{3C395AE4-CB77-4177-B14A-7A9E38D2440A}">
      <dgm:prSet/>
      <dgm:spPr/>
      <dgm:t>
        <a:bodyPr/>
        <a:lstStyle/>
        <a:p>
          <a:endParaRPr lang="en-US"/>
        </a:p>
      </dgm:t>
    </dgm:pt>
    <dgm:pt modelId="{962917A0-FFFB-48C0-9E64-1BCFC1FA121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24 X 7 support </a:t>
          </a:r>
        </a:p>
      </dgm:t>
    </dgm:pt>
    <dgm:pt modelId="{CD12F1A1-2DE2-4DF8-A06F-E009BD9F8951}" type="parTrans" cxnId="{8E043509-F6B9-4B83-8B2A-C8DE84325DAF}">
      <dgm:prSet/>
      <dgm:spPr/>
      <dgm:t>
        <a:bodyPr/>
        <a:lstStyle/>
        <a:p>
          <a:endParaRPr lang="en-US"/>
        </a:p>
      </dgm:t>
    </dgm:pt>
    <dgm:pt modelId="{E9FECEC2-0183-4C1D-BE9D-9E6CA2C01BBB}" type="sibTrans" cxnId="{8E043509-F6B9-4B83-8B2A-C8DE84325DAF}">
      <dgm:prSet/>
      <dgm:spPr/>
      <dgm:t>
        <a:bodyPr/>
        <a:lstStyle/>
        <a:p>
          <a:endParaRPr lang="en-US"/>
        </a:p>
      </dgm:t>
    </dgm:pt>
    <dgm:pt modelId="{4DD66933-D43F-4643-B314-D2FDCEBB34CE}">
      <dgm:prSet phldrT="[Text]"/>
      <dgm:spPr/>
      <dgm:t>
        <a:bodyPr/>
        <a:lstStyle/>
        <a:p>
          <a:r>
            <a:rPr lang="en-US" dirty="0">
              <a:latin typeface="+mn-lt"/>
            </a:rPr>
            <a:t>Creative products and solutions</a:t>
          </a:r>
        </a:p>
      </dgm:t>
    </dgm:pt>
    <dgm:pt modelId="{7E22B1EB-8D15-4ACB-89AD-209CEFBAA769}" type="parTrans" cxnId="{F90189FC-4E5C-4F35-8F7E-CA7030B5113E}">
      <dgm:prSet/>
      <dgm:spPr/>
      <dgm:t>
        <a:bodyPr/>
        <a:lstStyle/>
        <a:p>
          <a:endParaRPr lang="en-US"/>
        </a:p>
      </dgm:t>
    </dgm:pt>
    <dgm:pt modelId="{8E051FC9-87EB-4E3F-955F-3A7924535CCE}" type="sibTrans" cxnId="{F90189FC-4E5C-4F35-8F7E-CA7030B5113E}">
      <dgm:prSet/>
      <dgm:spPr/>
      <dgm:t>
        <a:bodyPr/>
        <a:lstStyle/>
        <a:p>
          <a:endParaRPr lang="en-US"/>
        </a:p>
      </dgm:t>
    </dgm:pt>
    <dgm:pt modelId="{102B1895-11C8-4530-B6E5-C254D2D447A6}" type="pres">
      <dgm:prSet presAssocID="{EFE520D3-10BF-4B78-BF77-5C5892C215D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CDAFAA4-F606-447F-AAA2-4D2F05AE3BA2}" type="pres">
      <dgm:prSet presAssocID="{EFE520D3-10BF-4B78-BF77-5C5892C215D8}" presName="children" presStyleCnt="0"/>
      <dgm:spPr/>
    </dgm:pt>
    <dgm:pt modelId="{C3809276-C2CF-46DF-B8DF-F030A29FC0A4}" type="pres">
      <dgm:prSet presAssocID="{EFE520D3-10BF-4B78-BF77-5C5892C215D8}" presName="child1group" presStyleCnt="0"/>
      <dgm:spPr/>
    </dgm:pt>
    <dgm:pt modelId="{D7B3E126-127D-4079-9762-8C98BC27A486}" type="pres">
      <dgm:prSet presAssocID="{EFE520D3-10BF-4B78-BF77-5C5892C215D8}" presName="child1" presStyleLbl="bgAcc1" presStyleIdx="0" presStyleCnt="4" custScaleX="110942" custLinFactNeighborX="-20243" custLinFactNeighborY="29561"/>
      <dgm:spPr/>
    </dgm:pt>
    <dgm:pt modelId="{3D55FF9F-1D88-4FE1-A2D5-2874FCBA9B9E}" type="pres">
      <dgm:prSet presAssocID="{EFE520D3-10BF-4B78-BF77-5C5892C215D8}" presName="child1Text" presStyleLbl="bgAcc1" presStyleIdx="0" presStyleCnt="4">
        <dgm:presLayoutVars>
          <dgm:bulletEnabled val="1"/>
        </dgm:presLayoutVars>
      </dgm:prSet>
      <dgm:spPr/>
    </dgm:pt>
    <dgm:pt modelId="{5FBC45F4-F85E-4B4D-BA59-712DB1B8EC7B}" type="pres">
      <dgm:prSet presAssocID="{EFE520D3-10BF-4B78-BF77-5C5892C215D8}" presName="child2group" presStyleCnt="0"/>
      <dgm:spPr/>
    </dgm:pt>
    <dgm:pt modelId="{E94D7FF3-F7E7-4C87-BA6B-BA4D6814BFA1}" type="pres">
      <dgm:prSet presAssocID="{EFE520D3-10BF-4B78-BF77-5C5892C215D8}" presName="child2" presStyleLbl="bgAcc1" presStyleIdx="1" presStyleCnt="4" custLinFactNeighborX="25714" custLinFactNeighborY="26812"/>
      <dgm:spPr/>
    </dgm:pt>
    <dgm:pt modelId="{9B996B18-3C21-4111-9651-059936EC0433}" type="pres">
      <dgm:prSet presAssocID="{EFE520D3-10BF-4B78-BF77-5C5892C215D8}" presName="child2Text" presStyleLbl="bgAcc1" presStyleIdx="1" presStyleCnt="4">
        <dgm:presLayoutVars>
          <dgm:bulletEnabled val="1"/>
        </dgm:presLayoutVars>
      </dgm:prSet>
      <dgm:spPr/>
    </dgm:pt>
    <dgm:pt modelId="{10773BF8-628D-414C-891A-910983D4A8DB}" type="pres">
      <dgm:prSet presAssocID="{EFE520D3-10BF-4B78-BF77-5C5892C215D8}" presName="child3group" presStyleCnt="0"/>
      <dgm:spPr/>
    </dgm:pt>
    <dgm:pt modelId="{88149738-3282-4B94-8E36-546CE4FD7C4D}" type="pres">
      <dgm:prSet presAssocID="{EFE520D3-10BF-4B78-BF77-5C5892C215D8}" presName="child3" presStyleLbl="bgAcc1" presStyleIdx="2" presStyleCnt="4" custLinFactNeighborX="25431" custLinFactNeighborY="-14020"/>
      <dgm:spPr/>
    </dgm:pt>
    <dgm:pt modelId="{65366A50-1A59-4FD4-9369-61B04B8F1DD9}" type="pres">
      <dgm:prSet presAssocID="{EFE520D3-10BF-4B78-BF77-5C5892C215D8}" presName="child3Text" presStyleLbl="bgAcc1" presStyleIdx="2" presStyleCnt="4">
        <dgm:presLayoutVars>
          <dgm:bulletEnabled val="1"/>
        </dgm:presLayoutVars>
      </dgm:prSet>
      <dgm:spPr/>
    </dgm:pt>
    <dgm:pt modelId="{4709E2D7-2D17-4072-BD44-16D821E48D58}" type="pres">
      <dgm:prSet presAssocID="{EFE520D3-10BF-4B78-BF77-5C5892C215D8}" presName="child4group" presStyleCnt="0"/>
      <dgm:spPr/>
    </dgm:pt>
    <dgm:pt modelId="{D9810E53-11F4-4248-AF7A-6BF2EED5A822}" type="pres">
      <dgm:prSet presAssocID="{EFE520D3-10BF-4B78-BF77-5C5892C215D8}" presName="child4" presStyleLbl="bgAcc1" presStyleIdx="3" presStyleCnt="4" custScaleX="110942" custLinFactNeighborX="-20243" custLinFactNeighborY="-26689"/>
      <dgm:spPr/>
    </dgm:pt>
    <dgm:pt modelId="{851AE2CA-68A4-4B45-95AA-464117242AA0}" type="pres">
      <dgm:prSet presAssocID="{EFE520D3-10BF-4B78-BF77-5C5892C215D8}" presName="child4Text" presStyleLbl="bgAcc1" presStyleIdx="3" presStyleCnt="4">
        <dgm:presLayoutVars>
          <dgm:bulletEnabled val="1"/>
        </dgm:presLayoutVars>
      </dgm:prSet>
      <dgm:spPr/>
    </dgm:pt>
    <dgm:pt modelId="{FFC4CDF2-B6DF-4617-AFD6-60EA0314BD4D}" type="pres">
      <dgm:prSet presAssocID="{EFE520D3-10BF-4B78-BF77-5C5892C215D8}" presName="childPlaceholder" presStyleCnt="0"/>
      <dgm:spPr/>
    </dgm:pt>
    <dgm:pt modelId="{E113B9B5-1009-4B1D-A09F-355BB934BBD4}" type="pres">
      <dgm:prSet presAssocID="{EFE520D3-10BF-4B78-BF77-5C5892C215D8}" presName="circle" presStyleCnt="0"/>
      <dgm:spPr/>
    </dgm:pt>
    <dgm:pt modelId="{D6940919-F0CC-4208-96CD-B5874D05727A}" type="pres">
      <dgm:prSet presAssocID="{EFE520D3-10BF-4B78-BF77-5C5892C215D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21C7151-1F44-46C5-8FC0-79DABF6531F0}" type="pres">
      <dgm:prSet presAssocID="{EFE520D3-10BF-4B78-BF77-5C5892C215D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5A538E8-1231-498D-9EBE-EC3B4A1A6080}" type="pres">
      <dgm:prSet presAssocID="{EFE520D3-10BF-4B78-BF77-5C5892C215D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16024D0-88AB-4A9A-B4F5-91B7395F4AB8}" type="pres">
      <dgm:prSet presAssocID="{EFE520D3-10BF-4B78-BF77-5C5892C215D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E4F63DE-661B-42FF-BA47-12673F7FA93E}" type="pres">
      <dgm:prSet presAssocID="{EFE520D3-10BF-4B78-BF77-5C5892C215D8}" presName="quadrantPlaceholder" presStyleCnt="0"/>
      <dgm:spPr/>
    </dgm:pt>
    <dgm:pt modelId="{E17EA40D-FB13-4E29-93C4-2F8FBD258AB3}" type="pres">
      <dgm:prSet presAssocID="{EFE520D3-10BF-4B78-BF77-5C5892C215D8}" presName="center1" presStyleLbl="fgShp" presStyleIdx="0" presStyleCnt="2"/>
      <dgm:spPr/>
    </dgm:pt>
    <dgm:pt modelId="{036D794C-E477-4472-B9B1-827855955D3B}" type="pres">
      <dgm:prSet presAssocID="{EFE520D3-10BF-4B78-BF77-5C5892C215D8}" presName="center2" presStyleLbl="fgShp" presStyleIdx="1" presStyleCnt="2"/>
      <dgm:spPr/>
    </dgm:pt>
  </dgm:ptLst>
  <dgm:cxnLst>
    <dgm:cxn modelId="{2474E108-2A5C-46D1-8B14-58D21C3AA7A5}" type="presOf" srcId="{57AE434E-7EF6-472E-9DA0-76969A8ABBA0}" destId="{65366A50-1A59-4FD4-9369-61B04B8F1DD9}" srcOrd="1" destOrd="0" presId="urn:microsoft.com/office/officeart/2005/8/layout/cycle4"/>
    <dgm:cxn modelId="{8E043509-F6B9-4B83-8B2A-C8DE84325DAF}" srcId="{9EC06C4F-4091-410D-95F8-DE51D052076A}" destId="{962917A0-FFFB-48C0-9E64-1BCFC1FA1217}" srcOrd="1" destOrd="0" parTransId="{CD12F1A1-2DE2-4DF8-A06F-E009BD9F8951}" sibTransId="{E9FECEC2-0183-4C1D-BE9D-9E6CA2C01BBB}"/>
    <dgm:cxn modelId="{F391E910-36B9-4A3B-A0DE-C00EDFB7E846}" type="presOf" srcId="{28B419BC-D2E8-4E66-BA67-FA58F9705899}" destId="{851AE2CA-68A4-4B45-95AA-464117242AA0}" srcOrd="1" destOrd="0" presId="urn:microsoft.com/office/officeart/2005/8/layout/cycle4"/>
    <dgm:cxn modelId="{E9F2C322-FF5B-4BED-AC84-74F1CD4FE082}" srcId="{EFE520D3-10BF-4B78-BF77-5C5892C215D8}" destId="{A7ED1F72-AAE1-499F-A6CF-A98926084381}" srcOrd="3" destOrd="0" parTransId="{C932C570-F04B-4D43-A011-F08523327E0F}" sibTransId="{CFDFA7EB-0C45-4CEB-BF03-740B5EE63939}"/>
    <dgm:cxn modelId="{64B5DB26-B2C4-47F4-BA88-8BE6984FFDF9}" type="presOf" srcId="{04C3A478-2E04-4D08-B058-3EE439D77475}" destId="{9B996B18-3C21-4111-9651-059936EC0433}" srcOrd="1" destOrd="1" presId="urn:microsoft.com/office/officeart/2005/8/layout/cycle4"/>
    <dgm:cxn modelId="{8928AB29-5C7E-45A9-BE96-D89D31D8B88A}" type="presOf" srcId="{04C3A478-2E04-4D08-B058-3EE439D77475}" destId="{E94D7FF3-F7E7-4C87-BA6B-BA4D6814BFA1}" srcOrd="0" destOrd="1" presId="urn:microsoft.com/office/officeart/2005/8/layout/cycle4"/>
    <dgm:cxn modelId="{3626DF45-B814-4711-A413-FC3373D42571}" srcId="{47D42B1E-9E03-4712-867D-CCF3B433B43E}" destId="{F4F34B87-1567-496F-9E6C-3144F21234CD}" srcOrd="1" destOrd="0" parTransId="{6D2B879B-9F4A-4C8E-A974-77D650542265}" sibTransId="{7C2EF9FC-5DCC-4DE4-9F92-5695EB3F3482}"/>
    <dgm:cxn modelId="{F1133B66-DE60-4461-BA54-8F6B06FD3F38}" type="presOf" srcId="{28B419BC-D2E8-4E66-BA67-FA58F9705899}" destId="{D9810E53-11F4-4248-AF7A-6BF2EED5A822}" srcOrd="0" destOrd="0" presId="urn:microsoft.com/office/officeart/2005/8/layout/cycle4"/>
    <dgm:cxn modelId="{DE080569-6C74-4215-97F0-EBD0CD372DAD}" srcId="{A7ED1F72-AAE1-499F-A6CF-A98926084381}" destId="{28B419BC-D2E8-4E66-BA67-FA58F9705899}" srcOrd="0" destOrd="0" parTransId="{657C0023-600D-467C-962F-7BC3395E86CF}" sibTransId="{FD559AEE-19D2-48BE-8250-85FA518445F1}"/>
    <dgm:cxn modelId="{6C14F86A-E7C1-4800-9169-92B0AEA72A87}" type="presOf" srcId="{F4F34B87-1567-496F-9E6C-3144F21234CD}" destId="{D7B3E126-127D-4079-9762-8C98BC27A486}" srcOrd="0" destOrd="1" presId="urn:microsoft.com/office/officeart/2005/8/layout/cycle4"/>
    <dgm:cxn modelId="{9079E36C-DBC6-4590-B188-80DE10B8ECC7}" type="presOf" srcId="{EFE520D3-10BF-4B78-BF77-5C5892C215D8}" destId="{102B1895-11C8-4530-B6E5-C254D2D447A6}" srcOrd="0" destOrd="0" presId="urn:microsoft.com/office/officeart/2005/8/layout/cycle4"/>
    <dgm:cxn modelId="{40EBEB70-B0DE-4AAD-801E-E6DA84F9713C}" type="presOf" srcId="{C82C6179-ADF5-4F91-8E93-FBD13EC96CB2}" destId="{9B996B18-3C21-4111-9651-059936EC0433}" srcOrd="1" destOrd="0" presId="urn:microsoft.com/office/officeart/2005/8/layout/cycle4"/>
    <dgm:cxn modelId="{169BC851-45C8-4296-8198-329142F05A6B}" type="presOf" srcId="{1F93E392-0C53-4B7C-B8A3-1B6D514F9906}" destId="{221C7151-1F44-46C5-8FC0-79DABF6531F0}" srcOrd="0" destOrd="0" presId="urn:microsoft.com/office/officeart/2005/8/layout/cycle4"/>
    <dgm:cxn modelId="{F2B16276-9335-4F3E-B1E6-6D3F653AB47C}" type="presOf" srcId="{95AB5FE6-6BCF-4144-A02E-AAFBFE8545D3}" destId="{3D55FF9F-1D88-4FE1-A2D5-2874FCBA9B9E}" srcOrd="1" destOrd="0" presId="urn:microsoft.com/office/officeart/2005/8/layout/cycle4"/>
    <dgm:cxn modelId="{EF25087D-B80A-4366-8571-0085381B2F42}" type="presOf" srcId="{9EC06C4F-4091-410D-95F8-DE51D052076A}" destId="{45A538E8-1231-498D-9EBE-EC3B4A1A6080}" srcOrd="0" destOrd="0" presId="urn:microsoft.com/office/officeart/2005/8/layout/cycle4"/>
    <dgm:cxn modelId="{1400578A-37A3-40B9-940F-A8A4585EAAED}" type="presOf" srcId="{4DD66933-D43F-4643-B314-D2FDCEBB34CE}" destId="{D9810E53-11F4-4248-AF7A-6BF2EED5A822}" srcOrd="0" destOrd="1" presId="urn:microsoft.com/office/officeart/2005/8/layout/cycle4"/>
    <dgm:cxn modelId="{543FB39E-1057-4D87-A391-9E5241264BF0}" type="presOf" srcId="{4DD66933-D43F-4643-B314-D2FDCEBB34CE}" destId="{851AE2CA-68A4-4B45-95AA-464117242AA0}" srcOrd="1" destOrd="1" presId="urn:microsoft.com/office/officeart/2005/8/layout/cycle4"/>
    <dgm:cxn modelId="{730BD7A0-6A97-4403-BCC3-9E1107EA63D5}" srcId="{EFE520D3-10BF-4B78-BF77-5C5892C215D8}" destId="{9EC06C4F-4091-410D-95F8-DE51D052076A}" srcOrd="2" destOrd="0" parTransId="{D5102044-C349-4613-BFEE-A8B757097471}" sibTransId="{02FF89C6-890F-4740-AF4A-00259F6CCE6F}"/>
    <dgm:cxn modelId="{DDB542AE-9AF1-45D1-A382-DAF75E351F07}" srcId="{1F93E392-0C53-4B7C-B8A3-1B6D514F9906}" destId="{C82C6179-ADF5-4F91-8E93-FBD13EC96CB2}" srcOrd="0" destOrd="0" parTransId="{64AEEFE7-5DF0-48DF-BDEE-6167E04AC0A5}" sibTransId="{B2E4AB0D-3C2B-4804-B1C7-077C6309AC79}"/>
    <dgm:cxn modelId="{615805AF-79A5-4800-BEA1-6BFE359A8E73}" type="presOf" srcId="{F4F34B87-1567-496F-9E6C-3144F21234CD}" destId="{3D55FF9F-1D88-4FE1-A2D5-2874FCBA9B9E}" srcOrd="1" destOrd="1" presId="urn:microsoft.com/office/officeart/2005/8/layout/cycle4"/>
    <dgm:cxn modelId="{FB283FB2-777F-4C4C-B235-BCF2E0172914}" srcId="{EFE520D3-10BF-4B78-BF77-5C5892C215D8}" destId="{1F93E392-0C53-4B7C-B8A3-1B6D514F9906}" srcOrd="1" destOrd="0" parTransId="{861AEDDF-099A-4ECD-917F-C0D6A8188E46}" sibTransId="{69184638-7A72-4906-8887-93295B427C03}"/>
    <dgm:cxn modelId="{B000E2B2-2921-466A-B862-67BF81E32AAD}" type="presOf" srcId="{95AB5FE6-6BCF-4144-A02E-AAFBFE8545D3}" destId="{D7B3E126-127D-4079-9762-8C98BC27A486}" srcOrd="0" destOrd="0" presId="urn:microsoft.com/office/officeart/2005/8/layout/cycle4"/>
    <dgm:cxn modelId="{03415FC2-8CCD-49A2-9ECB-DB3911B86526}" srcId="{47D42B1E-9E03-4712-867D-CCF3B433B43E}" destId="{95AB5FE6-6BCF-4144-A02E-AAFBFE8545D3}" srcOrd="0" destOrd="0" parTransId="{8C5C059F-F8E7-4D70-B275-FC71AC7AFFCC}" sibTransId="{66F8B52C-DB65-47C3-95D7-9DAAFF703788}"/>
    <dgm:cxn modelId="{F0922FC5-8B91-4CC5-9316-FE04CF51C6A6}" type="presOf" srcId="{962917A0-FFFB-48C0-9E64-1BCFC1FA1217}" destId="{65366A50-1A59-4FD4-9369-61B04B8F1DD9}" srcOrd="1" destOrd="1" presId="urn:microsoft.com/office/officeart/2005/8/layout/cycle4"/>
    <dgm:cxn modelId="{4603CCC8-E729-45C6-813A-CDA44B8690BD}" type="presOf" srcId="{57AE434E-7EF6-472E-9DA0-76969A8ABBA0}" destId="{88149738-3282-4B94-8E36-546CE4FD7C4D}" srcOrd="0" destOrd="0" presId="urn:microsoft.com/office/officeart/2005/8/layout/cycle4"/>
    <dgm:cxn modelId="{38DEE1C9-CFF8-469C-9A4F-E4EED0A40B17}" type="presOf" srcId="{47D42B1E-9E03-4712-867D-CCF3B433B43E}" destId="{D6940919-F0CC-4208-96CD-B5874D05727A}" srcOrd="0" destOrd="0" presId="urn:microsoft.com/office/officeart/2005/8/layout/cycle4"/>
    <dgm:cxn modelId="{8A4D2ED4-2C93-4728-B3F8-BE2FA3BAA612}" srcId="{EFE520D3-10BF-4B78-BF77-5C5892C215D8}" destId="{47D42B1E-9E03-4712-867D-CCF3B433B43E}" srcOrd="0" destOrd="0" parTransId="{43237C9A-09AA-4698-B18F-C2CCC2EECBBB}" sibTransId="{CE4D0887-2C99-4937-8B29-F16583E463EF}"/>
    <dgm:cxn modelId="{26AE11D8-3951-4EDF-8B9D-473DC7341D07}" type="presOf" srcId="{962917A0-FFFB-48C0-9E64-1BCFC1FA1217}" destId="{88149738-3282-4B94-8E36-546CE4FD7C4D}" srcOrd="0" destOrd="1" presId="urn:microsoft.com/office/officeart/2005/8/layout/cycle4"/>
    <dgm:cxn modelId="{3C395AE4-CB77-4177-B14A-7A9E38D2440A}" srcId="{1F93E392-0C53-4B7C-B8A3-1B6D514F9906}" destId="{04C3A478-2E04-4D08-B058-3EE439D77475}" srcOrd="1" destOrd="0" parTransId="{71FB2149-BF1F-46FA-8B9F-54DB1F33C10B}" sibTransId="{3878A446-0EFA-4009-9625-3137FD2DFBE7}"/>
    <dgm:cxn modelId="{76D42EEC-0651-45B8-8E60-F8A9906659F1}" srcId="{9EC06C4F-4091-410D-95F8-DE51D052076A}" destId="{57AE434E-7EF6-472E-9DA0-76969A8ABBA0}" srcOrd="0" destOrd="0" parTransId="{D88F9BC4-7697-488F-83EA-75E748681F68}" sibTransId="{419B0250-223A-4066-87CD-97E8B98E6BE8}"/>
    <dgm:cxn modelId="{53B0A7F3-9D67-4652-9C39-69DEF8B6630D}" type="presOf" srcId="{C82C6179-ADF5-4F91-8E93-FBD13EC96CB2}" destId="{E94D7FF3-F7E7-4C87-BA6B-BA4D6814BFA1}" srcOrd="0" destOrd="0" presId="urn:microsoft.com/office/officeart/2005/8/layout/cycle4"/>
    <dgm:cxn modelId="{F90189FC-4E5C-4F35-8F7E-CA7030B5113E}" srcId="{A7ED1F72-AAE1-499F-A6CF-A98926084381}" destId="{4DD66933-D43F-4643-B314-D2FDCEBB34CE}" srcOrd="1" destOrd="0" parTransId="{7E22B1EB-8D15-4ACB-89AD-209CEFBAA769}" sibTransId="{8E051FC9-87EB-4E3F-955F-3A7924535CCE}"/>
    <dgm:cxn modelId="{AEB832FD-B9F2-425F-908D-00D973A24F93}" type="presOf" srcId="{A7ED1F72-AAE1-499F-A6CF-A98926084381}" destId="{F16024D0-88AB-4A9A-B4F5-91B7395F4AB8}" srcOrd="0" destOrd="0" presId="urn:microsoft.com/office/officeart/2005/8/layout/cycle4"/>
    <dgm:cxn modelId="{14EB0C1E-6F02-4054-ADA0-368CB890097C}" type="presParOf" srcId="{102B1895-11C8-4530-B6E5-C254D2D447A6}" destId="{1CDAFAA4-F606-447F-AAA2-4D2F05AE3BA2}" srcOrd="0" destOrd="0" presId="urn:microsoft.com/office/officeart/2005/8/layout/cycle4"/>
    <dgm:cxn modelId="{071541E5-90ED-4DF5-B87E-66F6E0E95938}" type="presParOf" srcId="{1CDAFAA4-F606-447F-AAA2-4D2F05AE3BA2}" destId="{C3809276-C2CF-46DF-B8DF-F030A29FC0A4}" srcOrd="0" destOrd="0" presId="urn:microsoft.com/office/officeart/2005/8/layout/cycle4"/>
    <dgm:cxn modelId="{6626F4C1-E0E6-4EE6-ABD1-BB4D794C62B8}" type="presParOf" srcId="{C3809276-C2CF-46DF-B8DF-F030A29FC0A4}" destId="{D7B3E126-127D-4079-9762-8C98BC27A486}" srcOrd="0" destOrd="0" presId="urn:microsoft.com/office/officeart/2005/8/layout/cycle4"/>
    <dgm:cxn modelId="{6365B66A-D71B-4CD5-8B0E-01E8E5E8AD6C}" type="presParOf" srcId="{C3809276-C2CF-46DF-B8DF-F030A29FC0A4}" destId="{3D55FF9F-1D88-4FE1-A2D5-2874FCBA9B9E}" srcOrd="1" destOrd="0" presId="urn:microsoft.com/office/officeart/2005/8/layout/cycle4"/>
    <dgm:cxn modelId="{BEC140D3-9076-42F2-86B2-88C5BE2D0C04}" type="presParOf" srcId="{1CDAFAA4-F606-447F-AAA2-4D2F05AE3BA2}" destId="{5FBC45F4-F85E-4B4D-BA59-712DB1B8EC7B}" srcOrd="1" destOrd="0" presId="urn:microsoft.com/office/officeart/2005/8/layout/cycle4"/>
    <dgm:cxn modelId="{9C20E0BA-9373-453D-A4FF-2486302F42A3}" type="presParOf" srcId="{5FBC45F4-F85E-4B4D-BA59-712DB1B8EC7B}" destId="{E94D7FF3-F7E7-4C87-BA6B-BA4D6814BFA1}" srcOrd="0" destOrd="0" presId="urn:microsoft.com/office/officeart/2005/8/layout/cycle4"/>
    <dgm:cxn modelId="{15554A78-5DF9-490C-9A9F-559B1A524EFF}" type="presParOf" srcId="{5FBC45F4-F85E-4B4D-BA59-712DB1B8EC7B}" destId="{9B996B18-3C21-4111-9651-059936EC0433}" srcOrd="1" destOrd="0" presId="urn:microsoft.com/office/officeart/2005/8/layout/cycle4"/>
    <dgm:cxn modelId="{5307566E-5E12-4124-A52F-5FEB5434D8E3}" type="presParOf" srcId="{1CDAFAA4-F606-447F-AAA2-4D2F05AE3BA2}" destId="{10773BF8-628D-414C-891A-910983D4A8DB}" srcOrd="2" destOrd="0" presId="urn:microsoft.com/office/officeart/2005/8/layout/cycle4"/>
    <dgm:cxn modelId="{1857BEF5-A6A1-4C19-891E-EA4D74EB90AD}" type="presParOf" srcId="{10773BF8-628D-414C-891A-910983D4A8DB}" destId="{88149738-3282-4B94-8E36-546CE4FD7C4D}" srcOrd="0" destOrd="0" presId="urn:microsoft.com/office/officeart/2005/8/layout/cycle4"/>
    <dgm:cxn modelId="{588043A5-CDC8-4139-85C8-5B20ABAEE8C1}" type="presParOf" srcId="{10773BF8-628D-414C-891A-910983D4A8DB}" destId="{65366A50-1A59-4FD4-9369-61B04B8F1DD9}" srcOrd="1" destOrd="0" presId="urn:microsoft.com/office/officeart/2005/8/layout/cycle4"/>
    <dgm:cxn modelId="{7419F513-5C62-4014-A64C-0531FEE245FD}" type="presParOf" srcId="{1CDAFAA4-F606-447F-AAA2-4D2F05AE3BA2}" destId="{4709E2D7-2D17-4072-BD44-16D821E48D58}" srcOrd="3" destOrd="0" presId="urn:microsoft.com/office/officeart/2005/8/layout/cycle4"/>
    <dgm:cxn modelId="{4DB5281D-2F2B-41D2-B212-56E2A3AE3A9C}" type="presParOf" srcId="{4709E2D7-2D17-4072-BD44-16D821E48D58}" destId="{D9810E53-11F4-4248-AF7A-6BF2EED5A822}" srcOrd="0" destOrd="0" presId="urn:microsoft.com/office/officeart/2005/8/layout/cycle4"/>
    <dgm:cxn modelId="{A131249B-A686-4195-BDD9-76F44090336C}" type="presParOf" srcId="{4709E2D7-2D17-4072-BD44-16D821E48D58}" destId="{851AE2CA-68A4-4B45-95AA-464117242AA0}" srcOrd="1" destOrd="0" presId="urn:microsoft.com/office/officeart/2005/8/layout/cycle4"/>
    <dgm:cxn modelId="{610C8BD1-5E6F-42AA-98F4-5D15E18F8F3E}" type="presParOf" srcId="{1CDAFAA4-F606-447F-AAA2-4D2F05AE3BA2}" destId="{FFC4CDF2-B6DF-4617-AFD6-60EA0314BD4D}" srcOrd="4" destOrd="0" presId="urn:microsoft.com/office/officeart/2005/8/layout/cycle4"/>
    <dgm:cxn modelId="{64ED28EB-BADB-4FB1-BA39-79C329247656}" type="presParOf" srcId="{102B1895-11C8-4530-B6E5-C254D2D447A6}" destId="{E113B9B5-1009-4B1D-A09F-355BB934BBD4}" srcOrd="1" destOrd="0" presId="urn:microsoft.com/office/officeart/2005/8/layout/cycle4"/>
    <dgm:cxn modelId="{FD249A5B-FA1C-45A1-97C3-7175EF2AC379}" type="presParOf" srcId="{E113B9B5-1009-4B1D-A09F-355BB934BBD4}" destId="{D6940919-F0CC-4208-96CD-B5874D05727A}" srcOrd="0" destOrd="0" presId="urn:microsoft.com/office/officeart/2005/8/layout/cycle4"/>
    <dgm:cxn modelId="{0B51D0DE-968D-4094-A4A4-2082D507A4DD}" type="presParOf" srcId="{E113B9B5-1009-4B1D-A09F-355BB934BBD4}" destId="{221C7151-1F44-46C5-8FC0-79DABF6531F0}" srcOrd="1" destOrd="0" presId="urn:microsoft.com/office/officeart/2005/8/layout/cycle4"/>
    <dgm:cxn modelId="{42EBB71E-E626-4B0D-AC52-D6E1CCB79CD4}" type="presParOf" srcId="{E113B9B5-1009-4B1D-A09F-355BB934BBD4}" destId="{45A538E8-1231-498D-9EBE-EC3B4A1A6080}" srcOrd="2" destOrd="0" presId="urn:microsoft.com/office/officeart/2005/8/layout/cycle4"/>
    <dgm:cxn modelId="{1A24902A-B749-47BB-9CEE-E505C617D833}" type="presParOf" srcId="{E113B9B5-1009-4B1D-A09F-355BB934BBD4}" destId="{F16024D0-88AB-4A9A-B4F5-91B7395F4AB8}" srcOrd="3" destOrd="0" presId="urn:microsoft.com/office/officeart/2005/8/layout/cycle4"/>
    <dgm:cxn modelId="{4FCF2EF1-FC19-4FC3-A40F-21BFC0ACD2E7}" type="presParOf" srcId="{E113B9B5-1009-4B1D-A09F-355BB934BBD4}" destId="{DE4F63DE-661B-42FF-BA47-12673F7FA93E}" srcOrd="4" destOrd="0" presId="urn:microsoft.com/office/officeart/2005/8/layout/cycle4"/>
    <dgm:cxn modelId="{0B470CD7-5FD4-401C-876D-A3C37A0DA5B6}" type="presParOf" srcId="{102B1895-11C8-4530-B6E5-C254D2D447A6}" destId="{E17EA40D-FB13-4E29-93C4-2F8FBD258AB3}" srcOrd="2" destOrd="0" presId="urn:microsoft.com/office/officeart/2005/8/layout/cycle4"/>
    <dgm:cxn modelId="{2D6DEC1C-6848-41E0-86B6-7778617AE2F9}" type="presParOf" srcId="{102B1895-11C8-4530-B6E5-C254D2D447A6}" destId="{036D794C-E477-4472-B9B1-827855955D3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79620-6D5E-4D6D-93B2-7F6FA6969040}">
      <dsp:nvSpPr>
        <dsp:cNvPr id="0" name=""/>
        <dsp:cNvSpPr/>
      </dsp:nvSpPr>
      <dsp:spPr>
        <a:xfrm>
          <a:off x="13080" y="-19689"/>
          <a:ext cx="3494640" cy="418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S/W Engineering</a:t>
          </a:r>
        </a:p>
      </dsp:txBody>
      <dsp:txXfrm>
        <a:off x="13080" y="-19689"/>
        <a:ext cx="3494640" cy="418579"/>
      </dsp:txXfrm>
    </dsp:sp>
    <dsp:sp modelId="{44A52F40-353C-4A93-9F8F-45D91B6A1227}">
      <dsp:nvSpPr>
        <dsp:cNvPr id="0" name=""/>
        <dsp:cNvSpPr/>
      </dsp:nvSpPr>
      <dsp:spPr>
        <a:xfrm>
          <a:off x="13080" y="398889"/>
          <a:ext cx="3494640" cy="274500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ERP, CRM, Web, DB and DI Applications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Big Data Analytics &amp; BI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Cloud Computing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Mobile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Social Media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Cyber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VoIP/Collaboration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IoT App Dev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AI / ML</a:t>
          </a:r>
        </a:p>
      </dsp:txBody>
      <dsp:txXfrm>
        <a:off x="13080" y="398889"/>
        <a:ext cx="3494640" cy="2745000"/>
      </dsp:txXfrm>
    </dsp:sp>
    <dsp:sp modelId="{AC5874E4-E0C3-4C2B-B637-6D016E98168A}">
      <dsp:nvSpPr>
        <dsp:cNvPr id="0" name=""/>
        <dsp:cNvSpPr/>
      </dsp:nvSpPr>
      <dsp:spPr>
        <a:xfrm>
          <a:off x="3996492" y="0"/>
          <a:ext cx="3491227" cy="418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 Management</a:t>
          </a:r>
        </a:p>
      </dsp:txBody>
      <dsp:txXfrm>
        <a:off x="3996492" y="0"/>
        <a:ext cx="3491227" cy="418579"/>
      </dsp:txXfrm>
    </dsp:sp>
    <dsp:sp modelId="{DD4DCB8B-64F3-4EB3-BA6D-57AD18F80B87}">
      <dsp:nvSpPr>
        <dsp:cNvPr id="0" name=""/>
        <dsp:cNvSpPr/>
      </dsp:nvSpPr>
      <dsp:spPr>
        <a:xfrm>
          <a:off x="3996492" y="418579"/>
          <a:ext cx="3491227" cy="270562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Project &amp; Program Management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Enterprise Lifecycle Management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Estimation and Budgeting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Training/Mentoring</a:t>
          </a:r>
        </a:p>
      </dsp:txBody>
      <dsp:txXfrm>
        <a:off x="3996492" y="418579"/>
        <a:ext cx="3491227" cy="2705620"/>
      </dsp:txXfrm>
    </dsp:sp>
    <dsp:sp modelId="{12F91244-B1DA-4F4E-B9D3-E2E3E3B5E2EA}">
      <dsp:nvSpPr>
        <dsp:cNvPr id="0" name=""/>
        <dsp:cNvSpPr/>
      </dsp:nvSpPr>
      <dsp:spPr>
        <a:xfrm>
          <a:off x="7976491" y="0"/>
          <a:ext cx="3491227" cy="418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O&amp;M</a:t>
          </a:r>
        </a:p>
      </dsp:txBody>
      <dsp:txXfrm>
        <a:off x="7976491" y="0"/>
        <a:ext cx="3491227" cy="418579"/>
      </dsp:txXfrm>
    </dsp:sp>
    <dsp:sp modelId="{95D6EC51-16AF-4794-BE45-A02926078132}">
      <dsp:nvSpPr>
        <dsp:cNvPr id="0" name=""/>
        <dsp:cNvSpPr/>
      </dsp:nvSpPr>
      <dsp:spPr>
        <a:xfrm>
          <a:off x="7976491" y="418579"/>
          <a:ext cx="3491227" cy="270562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Infrastructure O&amp;M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Tier 1, 2, &amp; 3 desktop support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Disaster recovery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Virtualization and private cloud system support</a:t>
          </a:r>
        </a:p>
      </dsp:txBody>
      <dsp:txXfrm>
        <a:off x="7976491" y="418579"/>
        <a:ext cx="3491227" cy="270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79620-6D5E-4D6D-93B2-7F6FA6969040}">
      <dsp:nvSpPr>
        <dsp:cNvPr id="0" name=""/>
        <dsp:cNvSpPr/>
      </dsp:nvSpPr>
      <dsp:spPr>
        <a:xfrm>
          <a:off x="3587" y="28019"/>
          <a:ext cx="3498056" cy="109440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Safety Critical Applications</a:t>
          </a:r>
        </a:p>
      </dsp:txBody>
      <dsp:txXfrm>
        <a:off x="3587" y="28019"/>
        <a:ext cx="3498056" cy="1094400"/>
      </dsp:txXfrm>
    </dsp:sp>
    <dsp:sp modelId="{44A52F40-353C-4A93-9F8F-45D91B6A1227}">
      <dsp:nvSpPr>
        <dsp:cNvPr id="0" name=""/>
        <dsp:cNvSpPr/>
      </dsp:nvSpPr>
      <dsp:spPr>
        <a:xfrm>
          <a:off x="3587" y="1122420"/>
          <a:ext cx="3498056" cy="166896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Cisco’s</a:t>
          </a:r>
          <a:r>
            <a:rPr lang="en-US" sz="1600" b="0" kern="1200" dirty="0"/>
            <a:t> IPICS (IP Interoperability Collaboration System)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First Responders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Army Training System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Air Force Radio Integration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0" kern="1200" dirty="0"/>
        </a:p>
      </dsp:txBody>
      <dsp:txXfrm>
        <a:off x="3587" y="1122420"/>
        <a:ext cx="3498056" cy="1668960"/>
      </dsp:txXfrm>
    </dsp:sp>
    <dsp:sp modelId="{AC5874E4-E0C3-4C2B-B637-6D016E98168A}">
      <dsp:nvSpPr>
        <dsp:cNvPr id="0" name=""/>
        <dsp:cNvSpPr/>
      </dsp:nvSpPr>
      <dsp:spPr>
        <a:xfrm>
          <a:off x="3991371" y="28019"/>
          <a:ext cx="3498056" cy="109440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Mission Critical Applications</a:t>
          </a:r>
        </a:p>
      </dsp:txBody>
      <dsp:txXfrm>
        <a:off x="3991371" y="28019"/>
        <a:ext cx="3498056" cy="1094400"/>
      </dsp:txXfrm>
    </dsp:sp>
    <dsp:sp modelId="{DD4DCB8B-64F3-4EB3-BA6D-57AD18F80B87}">
      <dsp:nvSpPr>
        <dsp:cNvPr id="0" name=""/>
        <dsp:cNvSpPr/>
      </dsp:nvSpPr>
      <dsp:spPr>
        <a:xfrm>
          <a:off x="3991371" y="1122420"/>
          <a:ext cx="3498056" cy="166896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Aphelia Collaboration System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Utility, Oil &amp; Gas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Real time Surveys and Dashboard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Transportation – School Bus Connect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Physical Security</a:t>
          </a:r>
        </a:p>
      </dsp:txBody>
      <dsp:txXfrm>
        <a:off x="3991371" y="1122420"/>
        <a:ext cx="3498056" cy="1668960"/>
      </dsp:txXfrm>
    </dsp:sp>
    <dsp:sp modelId="{12F91244-B1DA-4F4E-B9D3-E2E3E3B5E2EA}">
      <dsp:nvSpPr>
        <dsp:cNvPr id="0" name=""/>
        <dsp:cNvSpPr/>
      </dsp:nvSpPr>
      <dsp:spPr>
        <a:xfrm>
          <a:off x="7982743" y="11669"/>
          <a:ext cx="3498056" cy="109440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Educational Applications</a:t>
          </a:r>
        </a:p>
      </dsp:txBody>
      <dsp:txXfrm>
        <a:off x="7982743" y="11669"/>
        <a:ext cx="3498056" cy="1094400"/>
      </dsp:txXfrm>
    </dsp:sp>
    <dsp:sp modelId="{95D6EC51-16AF-4794-BE45-A02926078132}">
      <dsp:nvSpPr>
        <dsp:cNvPr id="0" name=""/>
        <dsp:cNvSpPr/>
      </dsp:nvSpPr>
      <dsp:spPr>
        <a:xfrm>
          <a:off x="7979156" y="1122420"/>
          <a:ext cx="3498056" cy="166896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Tutor Toolbox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Student Management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Lesson Management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Assessment &amp; Progress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Instructor Management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Online &amp; Collaborative Learning, Literacy</a:t>
          </a:r>
        </a:p>
      </dsp:txBody>
      <dsp:txXfrm>
        <a:off x="7979156" y="1122420"/>
        <a:ext cx="3498056" cy="1668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49738-3282-4B94-8E36-546CE4FD7C4D}">
      <dsp:nvSpPr>
        <dsp:cNvPr id="0" name=""/>
        <dsp:cNvSpPr/>
      </dsp:nvSpPr>
      <dsp:spPr>
        <a:xfrm>
          <a:off x="7506249" y="3581404"/>
          <a:ext cx="2785567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Committed to customer success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24 X 7 support </a:t>
          </a:r>
        </a:p>
      </dsp:txBody>
      <dsp:txXfrm>
        <a:off x="8381556" y="4072145"/>
        <a:ext cx="1870623" cy="1274038"/>
      </dsp:txXfrm>
    </dsp:sp>
    <dsp:sp modelId="{D9810E53-11F4-4248-AF7A-6BF2EED5A822}">
      <dsp:nvSpPr>
        <dsp:cNvPr id="0" name=""/>
        <dsp:cNvSpPr/>
      </dsp:nvSpPr>
      <dsp:spPr>
        <a:xfrm>
          <a:off x="1536698" y="3352803"/>
          <a:ext cx="3090363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Adapt to Enterprise</a:t>
          </a:r>
          <a:br>
            <a:rPr lang="en-US" sz="1500" kern="1200" dirty="0">
              <a:latin typeface="+mn-lt"/>
            </a:rPr>
          </a:br>
          <a:r>
            <a:rPr lang="en-US" sz="1500" kern="1200" dirty="0">
              <a:latin typeface="+mn-lt"/>
            </a:rPr>
            <a:t>customers and environments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Creative products and solutions</a:t>
          </a:r>
        </a:p>
      </dsp:txBody>
      <dsp:txXfrm>
        <a:off x="1576335" y="3843544"/>
        <a:ext cx="2083980" cy="1274038"/>
      </dsp:txXfrm>
    </dsp:sp>
    <dsp:sp modelId="{E94D7FF3-F7E7-4C87-BA6B-BA4D6814BFA1}">
      <dsp:nvSpPr>
        <dsp:cNvPr id="0" name=""/>
        <dsp:cNvSpPr/>
      </dsp:nvSpPr>
      <dsp:spPr>
        <a:xfrm>
          <a:off x="7514132" y="483800"/>
          <a:ext cx="2785567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Flexible cost structure and labor categories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Range of licensing models to adapt to small to enterprise customers</a:t>
          </a:r>
        </a:p>
      </dsp:txBody>
      <dsp:txXfrm>
        <a:off x="8389439" y="523437"/>
        <a:ext cx="1870623" cy="1274038"/>
      </dsp:txXfrm>
    </dsp:sp>
    <dsp:sp modelId="{D7B3E126-127D-4079-9762-8C98BC27A486}">
      <dsp:nvSpPr>
        <dsp:cNvPr id="0" name=""/>
        <dsp:cNvSpPr/>
      </dsp:nvSpPr>
      <dsp:spPr>
        <a:xfrm>
          <a:off x="1536698" y="533403"/>
          <a:ext cx="3090363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Highly skilled staff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Exceeding customer expectations and needs </a:t>
          </a:r>
        </a:p>
      </dsp:txBody>
      <dsp:txXfrm>
        <a:off x="1576335" y="573040"/>
        <a:ext cx="2083980" cy="1274038"/>
      </dsp:txXfrm>
    </dsp:sp>
    <dsp:sp modelId="{D6940919-F0CC-4208-96CD-B5874D05727A}">
      <dsp:nvSpPr>
        <dsp:cNvPr id="0" name=""/>
        <dsp:cNvSpPr/>
      </dsp:nvSpPr>
      <dsp:spPr>
        <a:xfrm>
          <a:off x="3344011" y="321411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Quality</a:t>
          </a:r>
        </a:p>
      </dsp:txBody>
      <dsp:txXfrm>
        <a:off x="4059139" y="1036539"/>
        <a:ext cx="1726472" cy="1726472"/>
      </dsp:txXfrm>
    </dsp:sp>
    <dsp:sp modelId="{221C7151-1F44-46C5-8FC0-79DABF6531F0}">
      <dsp:nvSpPr>
        <dsp:cNvPr id="0" name=""/>
        <dsp:cNvSpPr/>
      </dsp:nvSpPr>
      <dsp:spPr>
        <a:xfrm rot="5400000">
          <a:off x="5898387" y="321411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Cost-Competitive</a:t>
          </a:r>
        </a:p>
      </dsp:txBody>
      <dsp:txXfrm rot="-5400000">
        <a:off x="5898387" y="1036539"/>
        <a:ext cx="1726472" cy="1726472"/>
      </dsp:txXfrm>
    </dsp:sp>
    <dsp:sp modelId="{45A538E8-1231-498D-9EBE-EC3B4A1A6080}">
      <dsp:nvSpPr>
        <dsp:cNvPr id="0" name=""/>
        <dsp:cNvSpPr/>
      </dsp:nvSpPr>
      <dsp:spPr>
        <a:xfrm rot="10800000">
          <a:off x="5898387" y="2875788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+mn-lt"/>
            </a:rPr>
            <a:t>Responsive</a:t>
          </a:r>
        </a:p>
      </dsp:txBody>
      <dsp:txXfrm rot="10800000">
        <a:off x="5898387" y="2875788"/>
        <a:ext cx="1726472" cy="1726472"/>
      </dsp:txXfrm>
    </dsp:sp>
    <dsp:sp modelId="{F16024D0-88AB-4A9A-B4F5-91B7395F4AB8}">
      <dsp:nvSpPr>
        <dsp:cNvPr id="0" name=""/>
        <dsp:cNvSpPr/>
      </dsp:nvSpPr>
      <dsp:spPr>
        <a:xfrm rot="16200000">
          <a:off x="3344011" y="2875788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Innovative</a:t>
          </a:r>
        </a:p>
      </dsp:txBody>
      <dsp:txXfrm rot="5400000">
        <a:off x="4059139" y="2875788"/>
        <a:ext cx="1726472" cy="1726472"/>
      </dsp:txXfrm>
    </dsp:sp>
    <dsp:sp modelId="{E17EA40D-FB13-4E29-93C4-2F8FBD258AB3}">
      <dsp:nvSpPr>
        <dsp:cNvPr id="0" name=""/>
        <dsp:cNvSpPr/>
      </dsp:nvSpPr>
      <dsp:spPr>
        <a:xfrm>
          <a:off x="5420499" y="2311908"/>
          <a:ext cx="843000" cy="733044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36D794C-E477-4472-B9B1-827855955D3B}">
      <dsp:nvSpPr>
        <dsp:cNvPr id="0" name=""/>
        <dsp:cNvSpPr/>
      </dsp:nvSpPr>
      <dsp:spPr>
        <a:xfrm rot="10800000">
          <a:off x="5420499" y="2593848"/>
          <a:ext cx="843000" cy="733044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6E552-E8E5-4BBE-8297-5E0BCD2A449C}" type="datetimeFigureOut">
              <a:rPr lang="en-US" smtClean="0"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Cisco and Technuf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F8D9-0C31-41E5-A3E0-E2D5C4FA46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665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9C1EB-18EA-45E0-9CF5-A8B3536A7557}" type="datetimeFigureOut">
              <a:rPr lang="en-US" smtClean="0"/>
              <a:t>4/25/2022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Cisco and Technuf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1724D-DCE4-44CA-8276-190885946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79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Cisco and Technuf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250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4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1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7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3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18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581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19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8453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20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588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21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1582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22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219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53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87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bullets are lined.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247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429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429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429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8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7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6259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Communications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Scheduling 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Budget and status monitoring and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4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9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4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4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2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33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5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066925"/>
            <a:ext cx="11277600" cy="561975"/>
          </a:xfrm>
        </p:spPr>
        <p:txBody>
          <a:bodyPr lIns="0" tIns="0" rIns="0" bIns="0">
            <a:noAutofit/>
          </a:bodyPr>
          <a:lstStyle>
            <a:lvl1pPr algn="ctr">
              <a:defRPr sz="5400" b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05125"/>
            <a:ext cx="11277600" cy="390525"/>
          </a:xfrm>
        </p:spPr>
        <p:txBody>
          <a:bodyPr tIns="0" rIns="91440" bIns="0">
            <a:noAutofit/>
          </a:bodyPr>
          <a:lstStyle>
            <a:lvl1pPr algn="ctr">
              <a:defRPr sz="2400" b="0" baseline="0">
                <a:solidFill>
                  <a:schemeClr val="bg1">
                    <a:alpha val="90000"/>
                  </a:schemeClr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28874" y="3743324"/>
            <a:ext cx="7334251" cy="1685926"/>
          </a:xfrm>
        </p:spPr>
        <p:txBody>
          <a:bodyPr>
            <a:normAutofit/>
          </a:bodyPr>
          <a:lstStyle>
            <a:lvl1pPr algn="ctr">
              <a:lnSpc>
                <a:spcPct val="190000"/>
              </a:lnSpc>
              <a:defRPr sz="1100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9382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4833937" y="2419349"/>
            <a:ext cx="2538413" cy="38314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4533901" y="1200999"/>
            <a:ext cx="3158370" cy="5066452"/>
            <a:chOff x="4554538" y="979488"/>
            <a:chExt cx="3148012" cy="5049837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54538" y="979488"/>
              <a:ext cx="3148012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4600574" y="1772945"/>
              <a:ext cx="52951" cy="263244"/>
            </a:xfrm>
            <a:custGeom>
              <a:avLst/>
              <a:gdLst>
                <a:gd name="T0" fmla="*/ 16 w 16"/>
                <a:gd name="T1" fmla="*/ 79 h 79"/>
                <a:gd name="T2" fmla="*/ 0 w 16"/>
                <a:gd name="T3" fmla="*/ 71 h 79"/>
                <a:gd name="T4" fmla="*/ 0 w 16"/>
                <a:gd name="T5" fmla="*/ 8 h 79"/>
                <a:gd name="T6" fmla="*/ 16 w 16"/>
                <a:gd name="T7" fmla="*/ 0 h 79"/>
                <a:gd name="T8" fmla="*/ 16 w 16"/>
                <a:gd name="T9" fmla="*/ 79 h 79"/>
                <a:gd name="T10" fmla="*/ 16 w 16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9">
                  <a:moveTo>
                    <a:pt x="16" y="79"/>
                  </a:moveTo>
                  <a:cubicBezTo>
                    <a:pt x="6" y="79"/>
                    <a:pt x="0" y="75"/>
                    <a:pt x="0" y="7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6" y="0"/>
                    <a:pt x="16" y="0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4600574" y="2366001"/>
              <a:ext cx="52951" cy="175496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6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4600574" y="2777509"/>
              <a:ext cx="52951" cy="177009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7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6481106" y="1207121"/>
              <a:ext cx="532540" cy="36310"/>
            </a:xfrm>
            <a:custGeom>
              <a:avLst/>
              <a:gdLst>
                <a:gd name="T0" fmla="*/ 0 w 160"/>
                <a:gd name="T1" fmla="*/ 11 h 11"/>
                <a:gd name="T2" fmla="*/ 15 w 160"/>
                <a:gd name="T3" fmla="*/ 0 h 11"/>
                <a:gd name="T4" fmla="*/ 143 w 160"/>
                <a:gd name="T5" fmla="*/ 0 h 11"/>
                <a:gd name="T6" fmla="*/ 160 w 160"/>
                <a:gd name="T7" fmla="*/ 11 h 11"/>
                <a:gd name="T8" fmla="*/ 0 w 160"/>
                <a:gd name="T9" fmla="*/ 11 h 11"/>
                <a:gd name="T10" fmla="*/ 0 w 16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1">
                  <a:moveTo>
                    <a:pt x="0" y="11"/>
                  </a:moveTo>
                  <a:cubicBezTo>
                    <a:pt x="2" y="5"/>
                    <a:pt x="8" y="0"/>
                    <a:pt x="15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0" y="0"/>
                    <a:pt x="158" y="5"/>
                    <a:pt x="16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6884" y="1243431"/>
              <a:ext cx="2957715" cy="4773193"/>
            </a:xfrm>
            <a:custGeom>
              <a:avLst/>
              <a:gdLst>
                <a:gd name="T0" fmla="*/ 93 w 887"/>
                <a:gd name="T1" fmla="*/ 0 h 1434"/>
                <a:gd name="T2" fmla="*/ 793 w 887"/>
                <a:gd name="T3" fmla="*/ 0 h 1434"/>
                <a:gd name="T4" fmla="*/ 887 w 887"/>
                <a:gd name="T5" fmla="*/ 94 h 1434"/>
                <a:gd name="T6" fmla="*/ 887 w 887"/>
                <a:gd name="T7" fmla="*/ 1434 h 1434"/>
                <a:gd name="T8" fmla="*/ 0 w 887"/>
                <a:gd name="T9" fmla="*/ 1434 h 1434"/>
                <a:gd name="T10" fmla="*/ 0 w 887"/>
                <a:gd name="T11" fmla="*/ 94 h 1434"/>
                <a:gd name="T12" fmla="*/ 93 w 887"/>
                <a:gd name="T13" fmla="*/ 0 h 1434"/>
                <a:gd name="T14" fmla="*/ 65 w 887"/>
                <a:gd name="T15" fmla="*/ 291 h 1434"/>
                <a:gd name="T16" fmla="*/ 823 w 887"/>
                <a:gd name="T17" fmla="*/ 291 h 1434"/>
                <a:gd name="T18" fmla="*/ 823 w 887"/>
                <a:gd name="T19" fmla="*/ 1434 h 1434"/>
                <a:gd name="T20" fmla="*/ 65 w 887"/>
                <a:gd name="T21" fmla="*/ 1434 h 1434"/>
                <a:gd name="T22" fmla="*/ 65 w 887"/>
                <a:gd name="T23" fmla="*/ 291 h 1434"/>
                <a:gd name="T24" fmla="*/ 65 w 887"/>
                <a:gd name="T25" fmla="*/ 291 h 1434"/>
                <a:gd name="T26" fmla="*/ 391 w 887"/>
                <a:gd name="T27" fmla="*/ 129 h 1434"/>
                <a:gd name="T28" fmla="*/ 512 w 887"/>
                <a:gd name="T29" fmla="*/ 129 h 1434"/>
                <a:gd name="T30" fmla="*/ 529 w 887"/>
                <a:gd name="T31" fmla="*/ 148 h 1434"/>
                <a:gd name="T32" fmla="*/ 512 w 887"/>
                <a:gd name="T33" fmla="*/ 166 h 1434"/>
                <a:gd name="T34" fmla="*/ 391 w 887"/>
                <a:gd name="T35" fmla="*/ 166 h 1434"/>
                <a:gd name="T36" fmla="*/ 374 w 887"/>
                <a:gd name="T37" fmla="*/ 148 h 1434"/>
                <a:gd name="T38" fmla="*/ 391 w 887"/>
                <a:gd name="T39" fmla="*/ 129 h 1434"/>
                <a:gd name="T40" fmla="*/ 291 w 887"/>
                <a:gd name="T41" fmla="*/ 129 h 1434"/>
                <a:gd name="T42" fmla="*/ 310 w 887"/>
                <a:gd name="T43" fmla="*/ 148 h 1434"/>
                <a:gd name="T44" fmla="*/ 291 w 887"/>
                <a:gd name="T45" fmla="*/ 166 h 1434"/>
                <a:gd name="T46" fmla="*/ 272 w 887"/>
                <a:gd name="T47" fmla="*/ 148 h 1434"/>
                <a:gd name="T48" fmla="*/ 291 w 887"/>
                <a:gd name="T49" fmla="*/ 12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7" h="1434">
                  <a:moveTo>
                    <a:pt x="93" y="0"/>
                  </a:moveTo>
                  <a:cubicBezTo>
                    <a:pt x="793" y="0"/>
                    <a:pt x="793" y="0"/>
                    <a:pt x="793" y="0"/>
                  </a:cubicBezTo>
                  <a:cubicBezTo>
                    <a:pt x="845" y="0"/>
                    <a:pt x="887" y="42"/>
                    <a:pt x="887" y="94"/>
                  </a:cubicBezTo>
                  <a:cubicBezTo>
                    <a:pt x="887" y="129"/>
                    <a:pt x="887" y="1434"/>
                    <a:pt x="887" y="1434"/>
                  </a:cubicBezTo>
                  <a:cubicBezTo>
                    <a:pt x="0" y="1434"/>
                    <a:pt x="0" y="1434"/>
                    <a:pt x="0" y="14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42"/>
                    <a:pt x="42" y="0"/>
                    <a:pt x="93" y="0"/>
                  </a:cubicBezTo>
                  <a:close/>
                  <a:moveTo>
                    <a:pt x="65" y="291"/>
                  </a:moveTo>
                  <a:cubicBezTo>
                    <a:pt x="823" y="291"/>
                    <a:pt x="823" y="291"/>
                    <a:pt x="823" y="291"/>
                  </a:cubicBezTo>
                  <a:cubicBezTo>
                    <a:pt x="823" y="1434"/>
                    <a:pt x="823" y="1434"/>
                    <a:pt x="823" y="1434"/>
                  </a:cubicBezTo>
                  <a:cubicBezTo>
                    <a:pt x="65" y="1434"/>
                    <a:pt x="65" y="1434"/>
                    <a:pt x="65" y="1434"/>
                  </a:cubicBezTo>
                  <a:cubicBezTo>
                    <a:pt x="65" y="291"/>
                    <a:pt x="65" y="291"/>
                    <a:pt x="65" y="291"/>
                  </a:cubicBezTo>
                  <a:cubicBezTo>
                    <a:pt x="65" y="291"/>
                    <a:pt x="65" y="291"/>
                    <a:pt x="65" y="291"/>
                  </a:cubicBezTo>
                  <a:close/>
                  <a:moveTo>
                    <a:pt x="391" y="129"/>
                  </a:moveTo>
                  <a:cubicBezTo>
                    <a:pt x="512" y="129"/>
                    <a:pt x="512" y="129"/>
                    <a:pt x="512" y="129"/>
                  </a:cubicBezTo>
                  <a:cubicBezTo>
                    <a:pt x="521" y="129"/>
                    <a:pt x="529" y="137"/>
                    <a:pt x="529" y="148"/>
                  </a:cubicBezTo>
                  <a:cubicBezTo>
                    <a:pt x="529" y="158"/>
                    <a:pt x="521" y="166"/>
                    <a:pt x="512" y="166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381" y="166"/>
                    <a:pt x="374" y="158"/>
                    <a:pt x="374" y="148"/>
                  </a:cubicBezTo>
                  <a:cubicBezTo>
                    <a:pt x="374" y="137"/>
                    <a:pt x="381" y="129"/>
                    <a:pt x="391" y="129"/>
                  </a:cubicBezTo>
                  <a:close/>
                  <a:moveTo>
                    <a:pt x="291" y="129"/>
                  </a:moveTo>
                  <a:cubicBezTo>
                    <a:pt x="301" y="129"/>
                    <a:pt x="310" y="137"/>
                    <a:pt x="310" y="148"/>
                  </a:cubicBezTo>
                  <a:cubicBezTo>
                    <a:pt x="310" y="158"/>
                    <a:pt x="301" y="166"/>
                    <a:pt x="291" y="166"/>
                  </a:cubicBezTo>
                  <a:cubicBezTo>
                    <a:pt x="280" y="166"/>
                    <a:pt x="272" y="158"/>
                    <a:pt x="272" y="148"/>
                  </a:cubicBezTo>
                  <a:cubicBezTo>
                    <a:pt x="272" y="137"/>
                    <a:pt x="280" y="129"/>
                    <a:pt x="291" y="129"/>
                  </a:cubicBez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375" y="15621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71375" y="18859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375" y="310515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71375" y="342900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71375" y="46482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71375" y="49720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723656" y="15621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723656" y="18859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723656" y="310515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723656" y="342900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723656" y="49720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723656" y="46482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377094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59" y="1787666"/>
            <a:ext cx="4759239" cy="385203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3904510" y="1980723"/>
            <a:ext cx="4382980" cy="2391821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6" hasCustomPrompt="1"/>
          </p:nvPr>
        </p:nvSpPr>
        <p:spPr>
          <a:xfrm>
            <a:off x="1285875" y="161331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1285875" y="187885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48" hasCustomPrompt="1"/>
          </p:nvPr>
        </p:nvSpPr>
        <p:spPr>
          <a:xfrm>
            <a:off x="1285875" y="305947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1285875" y="332501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50" hasCustomPrompt="1"/>
          </p:nvPr>
        </p:nvSpPr>
        <p:spPr>
          <a:xfrm>
            <a:off x="1285875" y="4536529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51" hasCustomPrompt="1"/>
          </p:nvPr>
        </p:nvSpPr>
        <p:spPr>
          <a:xfrm>
            <a:off x="1285875" y="4802066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52" hasCustomPrompt="1"/>
          </p:nvPr>
        </p:nvSpPr>
        <p:spPr>
          <a:xfrm>
            <a:off x="8839200" y="161331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53" hasCustomPrompt="1"/>
          </p:nvPr>
        </p:nvSpPr>
        <p:spPr>
          <a:xfrm>
            <a:off x="8839200" y="187885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8839200" y="305947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8839200" y="332501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8839200" y="4536529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8839200" y="4802066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903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0" y="1740041"/>
            <a:ext cx="4759239" cy="385203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61131" y="1933098"/>
            <a:ext cx="4382980" cy="2391821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202330" y="1562100"/>
            <a:ext cx="240982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202330" y="1885950"/>
            <a:ext cx="240982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02330" y="3105150"/>
            <a:ext cx="240982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202330" y="3429000"/>
            <a:ext cx="240982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202330" y="4648200"/>
            <a:ext cx="240982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202330" y="4972050"/>
            <a:ext cx="240982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340431" y="1562100"/>
            <a:ext cx="2401458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340431" y="1885950"/>
            <a:ext cx="2401458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40431" y="3105150"/>
            <a:ext cx="2401458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340431" y="3429000"/>
            <a:ext cx="2401458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340431" y="4972050"/>
            <a:ext cx="2401458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340431" y="4648200"/>
            <a:ext cx="2401458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6362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398242" y="15621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2" y="18859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398242" y="310515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398242" y="342900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5398242" y="46482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398242" y="49720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008217" y="15621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08217" y="18859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008217" y="310515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008217" y="342900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008217" y="49720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008217" y="46482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6" y="1364292"/>
            <a:ext cx="3512779" cy="45635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988048" y="1716716"/>
            <a:ext cx="2771775" cy="37147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8133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1176337" y="2343149"/>
            <a:ext cx="2538413" cy="38314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876301" y="1124799"/>
            <a:ext cx="3158370" cy="5066452"/>
            <a:chOff x="4554538" y="979488"/>
            <a:chExt cx="3148012" cy="5049837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54538" y="979488"/>
              <a:ext cx="3148012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4600574" y="1772945"/>
              <a:ext cx="52951" cy="263244"/>
            </a:xfrm>
            <a:custGeom>
              <a:avLst/>
              <a:gdLst>
                <a:gd name="T0" fmla="*/ 16 w 16"/>
                <a:gd name="T1" fmla="*/ 79 h 79"/>
                <a:gd name="T2" fmla="*/ 0 w 16"/>
                <a:gd name="T3" fmla="*/ 71 h 79"/>
                <a:gd name="T4" fmla="*/ 0 w 16"/>
                <a:gd name="T5" fmla="*/ 8 h 79"/>
                <a:gd name="T6" fmla="*/ 16 w 16"/>
                <a:gd name="T7" fmla="*/ 0 h 79"/>
                <a:gd name="T8" fmla="*/ 16 w 16"/>
                <a:gd name="T9" fmla="*/ 79 h 79"/>
                <a:gd name="T10" fmla="*/ 16 w 16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9">
                  <a:moveTo>
                    <a:pt x="16" y="79"/>
                  </a:moveTo>
                  <a:cubicBezTo>
                    <a:pt x="6" y="79"/>
                    <a:pt x="0" y="75"/>
                    <a:pt x="0" y="7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6" y="0"/>
                    <a:pt x="16" y="0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4600574" y="2366001"/>
              <a:ext cx="52951" cy="175496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6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4600574" y="2777509"/>
              <a:ext cx="52951" cy="177009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7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6481106" y="1207121"/>
              <a:ext cx="532540" cy="36310"/>
            </a:xfrm>
            <a:custGeom>
              <a:avLst/>
              <a:gdLst>
                <a:gd name="T0" fmla="*/ 0 w 160"/>
                <a:gd name="T1" fmla="*/ 11 h 11"/>
                <a:gd name="T2" fmla="*/ 15 w 160"/>
                <a:gd name="T3" fmla="*/ 0 h 11"/>
                <a:gd name="T4" fmla="*/ 143 w 160"/>
                <a:gd name="T5" fmla="*/ 0 h 11"/>
                <a:gd name="T6" fmla="*/ 160 w 160"/>
                <a:gd name="T7" fmla="*/ 11 h 11"/>
                <a:gd name="T8" fmla="*/ 0 w 160"/>
                <a:gd name="T9" fmla="*/ 11 h 11"/>
                <a:gd name="T10" fmla="*/ 0 w 16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1">
                  <a:moveTo>
                    <a:pt x="0" y="11"/>
                  </a:moveTo>
                  <a:cubicBezTo>
                    <a:pt x="2" y="5"/>
                    <a:pt x="8" y="0"/>
                    <a:pt x="15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0" y="0"/>
                    <a:pt x="158" y="5"/>
                    <a:pt x="16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4636884" y="1243431"/>
              <a:ext cx="2957715" cy="4773193"/>
            </a:xfrm>
            <a:custGeom>
              <a:avLst/>
              <a:gdLst>
                <a:gd name="T0" fmla="*/ 93 w 887"/>
                <a:gd name="T1" fmla="*/ 0 h 1434"/>
                <a:gd name="T2" fmla="*/ 793 w 887"/>
                <a:gd name="T3" fmla="*/ 0 h 1434"/>
                <a:gd name="T4" fmla="*/ 887 w 887"/>
                <a:gd name="T5" fmla="*/ 94 h 1434"/>
                <a:gd name="T6" fmla="*/ 887 w 887"/>
                <a:gd name="T7" fmla="*/ 1434 h 1434"/>
                <a:gd name="T8" fmla="*/ 0 w 887"/>
                <a:gd name="T9" fmla="*/ 1434 h 1434"/>
                <a:gd name="T10" fmla="*/ 0 w 887"/>
                <a:gd name="T11" fmla="*/ 94 h 1434"/>
                <a:gd name="T12" fmla="*/ 93 w 887"/>
                <a:gd name="T13" fmla="*/ 0 h 1434"/>
                <a:gd name="T14" fmla="*/ 65 w 887"/>
                <a:gd name="T15" fmla="*/ 291 h 1434"/>
                <a:gd name="T16" fmla="*/ 823 w 887"/>
                <a:gd name="T17" fmla="*/ 291 h 1434"/>
                <a:gd name="T18" fmla="*/ 823 w 887"/>
                <a:gd name="T19" fmla="*/ 1434 h 1434"/>
                <a:gd name="T20" fmla="*/ 65 w 887"/>
                <a:gd name="T21" fmla="*/ 1434 h 1434"/>
                <a:gd name="T22" fmla="*/ 65 w 887"/>
                <a:gd name="T23" fmla="*/ 291 h 1434"/>
                <a:gd name="T24" fmla="*/ 65 w 887"/>
                <a:gd name="T25" fmla="*/ 291 h 1434"/>
                <a:gd name="T26" fmla="*/ 391 w 887"/>
                <a:gd name="T27" fmla="*/ 129 h 1434"/>
                <a:gd name="T28" fmla="*/ 512 w 887"/>
                <a:gd name="T29" fmla="*/ 129 h 1434"/>
                <a:gd name="T30" fmla="*/ 529 w 887"/>
                <a:gd name="T31" fmla="*/ 148 h 1434"/>
                <a:gd name="T32" fmla="*/ 512 w 887"/>
                <a:gd name="T33" fmla="*/ 166 h 1434"/>
                <a:gd name="T34" fmla="*/ 391 w 887"/>
                <a:gd name="T35" fmla="*/ 166 h 1434"/>
                <a:gd name="T36" fmla="*/ 374 w 887"/>
                <a:gd name="T37" fmla="*/ 148 h 1434"/>
                <a:gd name="T38" fmla="*/ 391 w 887"/>
                <a:gd name="T39" fmla="*/ 129 h 1434"/>
                <a:gd name="T40" fmla="*/ 291 w 887"/>
                <a:gd name="T41" fmla="*/ 129 h 1434"/>
                <a:gd name="T42" fmla="*/ 310 w 887"/>
                <a:gd name="T43" fmla="*/ 148 h 1434"/>
                <a:gd name="T44" fmla="*/ 291 w 887"/>
                <a:gd name="T45" fmla="*/ 166 h 1434"/>
                <a:gd name="T46" fmla="*/ 272 w 887"/>
                <a:gd name="T47" fmla="*/ 148 h 1434"/>
                <a:gd name="T48" fmla="*/ 291 w 887"/>
                <a:gd name="T49" fmla="*/ 12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7" h="1434">
                  <a:moveTo>
                    <a:pt x="93" y="0"/>
                  </a:moveTo>
                  <a:cubicBezTo>
                    <a:pt x="793" y="0"/>
                    <a:pt x="793" y="0"/>
                    <a:pt x="793" y="0"/>
                  </a:cubicBezTo>
                  <a:cubicBezTo>
                    <a:pt x="845" y="0"/>
                    <a:pt x="887" y="42"/>
                    <a:pt x="887" y="94"/>
                  </a:cubicBezTo>
                  <a:cubicBezTo>
                    <a:pt x="887" y="129"/>
                    <a:pt x="887" y="1434"/>
                    <a:pt x="887" y="1434"/>
                  </a:cubicBezTo>
                  <a:cubicBezTo>
                    <a:pt x="0" y="1434"/>
                    <a:pt x="0" y="1434"/>
                    <a:pt x="0" y="14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42"/>
                    <a:pt x="42" y="0"/>
                    <a:pt x="93" y="0"/>
                  </a:cubicBezTo>
                  <a:close/>
                  <a:moveTo>
                    <a:pt x="65" y="291"/>
                  </a:moveTo>
                  <a:cubicBezTo>
                    <a:pt x="823" y="291"/>
                    <a:pt x="823" y="291"/>
                    <a:pt x="823" y="291"/>
                  </a:cubicBezTo>
                  <a:cubicBezTo>
                    <a:pt x="823" y="1434"/>
                    <a:pt x="823" y="1434"/>
                    <a:pt x="823" y="1434"/>
                  </a:cubicBezTo>
                  <a:cubicBezTo>
                    <a:pt x="65" y="1434"/>
                    <a:pt x="65" y="1434"/>
                    <a:pt x="65" y="1434"/>
                  </a:cubicBezTo>
                  <a:cubicBezTo>
                    <a:pt x="65" y="291"/>
                    <a:pt x="65" y="291"/>
                    <a:pt x="65" y="291"/>
                  </a:cubicBezTo>
                  <a:cubicBezTo>
                    <a:pt x="65" y="291"/>
                    <a:pt x="65" y="291"/>
                    <a:pt x="65" y="291"/>
                  </a:cubicBezTo>
                  <a:close/>
                  <a:moveTo>
                    <a:pt x="391" y="129"/>
                  </a:moveTo>
                  <a:cubicBezTo>
                    <a:pt x="512" y="129"/>
                    <a:pt x="512" y="129"/>
                    <a:pt x="512" y="129"/>
                  </a:cubicBezTo>
                  <a:cubicBezTo>
                    <a:pt x="521" y="129"/>
                    <a:pt x="529" y="137"/>
                    <a:pt x="529" y="148"/>
                  </a:cubicBezTo>
                  <a:cubicBezTo>
                    <a:pt x="529" y="158"/>
                    <a:pt x="521" y="166"/>
                    <a:pt x="512" y="166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381" y="166"/>
                    <a:pt x="374" y="158"/>
                    <a:pt x="374" y="148"/>
                  </a:cubicBezTo>
                  <a:cubicBezTo>
                    <a:pt x="374" y="137"/>
                    <a:pt x="381" y="129"/>
                    <a:pt x="391" y="129"/>
                  </a:cubicBezTo>
                  <a:close/>
                  <a:moveTo>
                    <a:pt x="291" y="129"/>
                  </a:moveTo>
                  <a:cubicBezTo>
                    <a:pt x="301" y="129"/>
                    <a:pt x="310" y="137"/>
                    <a:pt x="310" y="148"/>
                  </a:cubicBezTo>
                  <a:cubicBezTo>
                    <a:pt x="310" y="158"/>
                    <a:pt x="301" y="166"/>
                    <a:pt x="291" y="166"/>
                  </a:cubicBezTo>
                  <a:cubicBezTo>
                    <a:pt x="280" y="166"/>
                    <a:pt x="272" y="158"/>
                    <a:pt x="272" y="148"/>
                  </a:cubicBezTo>
                  <a:cubicBezTo>
                    <a:pt x="272" y="137"/>
                    <a:pt x="280" y="129"/>
                    <a:pt x="291" y="129"/>
                  </a:cubicBez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398242" y="15621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2" y="18859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398242" y="310515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398242" y="342900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5398242" y="46482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398242" y="49720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008217" y="15621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08217" y="18859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008217" y="310515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008217" y="342900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008217" y="49720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008217" y="46482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19642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omputer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1" y="1740041"/>
            <a:ext cx="4759239" cy="385203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1892" y="1933098"/>
            <a:ext cx="4382980" cy="2391821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0" y="2169651"/>
            <a:ext cx="5638800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755780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096000" y="4275904"/>
            <a:ext cx="5638800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790266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7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42442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abl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0" y="1612233"/>
            <a:ext cx="4696046" cy="4220766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7043" y="1945607"/>
            <a:ext cx="2584450" cy="3448050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258242" y="3679157"/>
            <a:ext cx="1009650" cy="179705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0" y="2169651"/>
            <a:ext cx="5638800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755780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096000" y="4275904"/>
            <a:ext cx="5638800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790266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669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447800"/>
            <a:ext cx="11277600" cy="4495799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2465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447800"/>
            <a:ext cx="11277600" cy="4495799"/>
          </a:xfrm>
        </p:spPr>
        <p:txBody>
          <a:bodyPr lIns="0" tIns="0" rIns="0" bIns="0" numCol="2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4109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1" y="1447800"/>
            <a:ext cx="11277600" cy="4495799"/>
          </a:xfrm>
        </p:spPr>
        <p:txBody>
          <a:bodyPr lIns="0" tIns="0" rIns="0" bIns="0" numCol="3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29006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924674" y="1476375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924674" y="1714500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924674" y="304800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924674" y="328612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924674" y="482917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6924674" y="459105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1285875" y="1476375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1285875" y="1714500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1285875" y="304800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1285875" y="328612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1285875" y="482917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4" hasCustomPrompt="1"/>
          </p:nvPr>
        </p:nvSpPr>
        <p:spPr>
          <a:xfrm>
            <a:off x="1285875" y="459105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641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4084" y="2353983"/>
            <a:ext cx="5110716" cy="332380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200" b="0" baseline="0">
                <a:solidFill>
                  <a:srgbClr val="7F7F7F"/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About your business goes here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1143000"/>
            <a:ext cx="6096000" cy="51149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624084" y="1897581"/>
            <a:ext cx="5110716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168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373" y="2353983"/>
            <a:ext cx="5110716" cy="332380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200" b="0" baseline="0">
                <a:solidFill>
                  <a:srgbClr val="7F7F7F"/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About your business goes here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096001" y="1143000"/>
            <a:ext cx="6096000" cy="51149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71373" y="1897581"/>
            <a:ext cx="5110716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003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609601" y="1600201"/>
            <a:ext cx="5185144" cy="4057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0" y="2169651"/>
            <a:ext cx="5638800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755780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096000" y="4275904"/>
            <a:ext cx="5638800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790266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383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57201" y="1600201"/>
            <a:ext cx="5638800" cy="4057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53349" y="2028825"/>
            <a:ext cx="3981451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753349" y="2352675"/>
            <a:ext cx="3981451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753349" y="3181350"/>
            <a:ext cx="3981451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7753349" y="3505200"/>
            <a:ext cx="3981451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7753349" y="4667250"/>
            <a:ext cx="3981451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7753349" y="4343400"/>
            <a:ext cx="3981451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22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7754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358809"/>
            <a:ext cx="10972799" cy="832441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898D92"/>
                </a:solidFill>
                <a:latin typeface="Raleway" panose="020B00030301010600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3pPr>
            <a:lvl4pPr marL="13716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your description Here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6"/>
          </p:nvPr>
        </p:nvSpPr>
        <p:spPr>
          <a:xfrm>
            <a:off x="609601" y="1457195"/>
            <a:ext cx="10972800" cy="37210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18576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Templat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6"/>
          </p:nvPr>
        </p:nvSpPr>
        <p:spPr>
          <a:xfrm>
            <a:off x="471372" y="1717680"/>
            <a:ext cx="5486400" cy="38925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62576" y="2169651"/>
            <a:ext cx="5472223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262576" y="1755780"/>
            <a:ext cx="5472223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262576" y="4275904"/>
            <a:ext cx="5472223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262576" y="3790266"/>
            <a:ext cx="5472223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66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457200" y="1447800"/>
            <a:ext cx="11277600" cy="4495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2369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76350"/>
            <a:ext cx="12192000" cy="558165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11505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5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7790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82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9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0943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Alt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41008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Whit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8322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57199" y="1447799"/>
            <a:ext cx="4724401" cy="3617106"/>
          </a:xfrm>
          <a:prstGeom prst="roundRect">
            <a:avLst>
              <a:gd name="adj" fmla="val 1657"/>
            </a:avLst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1447800"/>
            <a:ext cx="56388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771650"/>
            <a:ext cx="5638800" cy="1847850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57199" y="5314951"/>
            <a:ext cx="4724401" cy="62865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398302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5214745"/>
            <a:ext cx="3429000" cy="242696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Employee Name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457200" y="1716783"/>
            <a:ext cx="3429000" cy="3266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45" hasCustomPrompt="1"/>
          </p:nvPr>
        </p:nvSpPr>
        <p:spPr>
          <a:xfrm>
            <a:off x="457200" y="5529069"/>
            <a:ext cx="3429000" cy="266700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0" i="0" baseline="0">
                <a:solidFill>
                  <a:schemeClr val="bg2">
                    <a:lumMod val="50000"/>
                  </a:schemeClr>
                </a:solidFill>
                <a:latin typeface="Merriweather light" panose="02060503050406030704" pitchFamily="18" charset="0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6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4581525" y="1716784"/>
            <a:ext cx="3038475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About Employee Title</a:t>
            </a:r>
          </a:p>
        </p:txBody>
      </p:sp>
      <p:sp>
        <p:nvSpPr>
          <p:cNvPr id="49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4581525" y="2145409"/>
            <a:ext cx="3038475" cy="3645791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6" hasCustomPrompt="1"/>
          </p:nvPr>
        </p:nvSpPr>
        <p:spPr>
          <a:xfrm>
            <a:off x="8696324" y="1716784"/>
            <a:ext cx="3038475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Skills Title</a:t>
            </a:r>
          </a:p>
        </p:txBody>
      </p:sp>
    </p:spTree>
    <p:extLst>
      <p:ext uri="{BB962C8B-B14F-4D97-AF65-F5344CB8AC3E}">
        <p14:creationId xmlns:p14="http://schemas.microsoft.com/office/powerpoint/2010/main" val="62629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375" y="15621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71375" y="18859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375" y="310515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71375" y="342900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71375" y="46482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71375" y="49720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997584" y="15621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997584" y="18859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997584" y="310515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997584" y="342900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997584" y="49720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997584" y="46482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10" y="1485901"/>
            <a:ext cx="3512779" cy="45635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4710112" y="1838325"/>
            <a:ext cx="2771775" cy="37147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8970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7324"/>
            <a:ext cx="11277600" cy="44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257925"/>
            <a:ext cx="12191999" cy="600075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698527" y="6421546"/>
            <a:ext cx="26738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alpha val="90000"/>
                  </a:schemeClr>
                </a:solidFill>
                <a:latin typeface="+mj-lt"/>
              </a:rPr>
              <a:t>Technuf Confidential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82400" y="6257925"/>
            <a:ext cx="609600" cy="6000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257925"/>
            <a:ext cx="609600" cy="600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14299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11277600" cy="533401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4" descr="C:\zdrive\Technuf\Logo\Visio\TechnufV8.png"/>
          <p:cNvPicPr>
            <a:picLocks noChangeAspect="1" noChangeArrowheads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7" y="6109590"/>
            <a:ext cx="1296141" cy="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4" r:id="rId3"/>
    <p:sldLayoutId id="2147483690" r:id="rId4"/>
    <p:sldLayoutId id="2147483691" r:id="rId5"/>
    <p:sldLayoutId id="2147483689" r:id="rId6"/>
    <p:sldLayoutId id="2147483657" r:id="rId7"/>
    <p:sldLayoutId id="2147483661" r:id="rId8"/>
    <p:sldLayoutId id="2147483686" r:id="rId9"/>
    <p:sldLayoutId id="2147483679" r:id="rId10"/>
    <p:sldLayoutId id="2147483667" r:id="rId11"/>
    <p:sldLayoutId id="2147483681" r:id="rId12"/>
    <p:sldLayoutId id="2147483680" r:id="rId13"/>
    <p:sldLayoutId id="2147483682" r:id="rId14"/>
    <p:sldLayoutId id="2147483683" r:id="rId15"/>
    <p:sldLayoutId id="2147483684" r:id="rId16"/>
    <p:sldLayoutId id="2147483650" r:id="rId17"/>
    <p:sldLayoutId id="2147483658" r:id="rId18"/>
    <p:sldLayoutId id="2147483656" r:id="rId19"/>
    <p:sldLayoutId id="2147483677" r:id="rId20"/>
    <p:sldLayoutId id="2147483678" r:id="rId21"/>
    <p:sldLayoutId id="2147483668" r:id="rId22"/>
    <p:sldLayoutId id="2147483685" r:id="rId23"/>
    <p:sldLayoutId id="2147483663" r:id="rId24"/>
    <p:sldLayoutId id="2147483669" r:id="rId25"/>
    <p:sldLayoutId id="2147483664" r:id="rId26"/>
    <p:sldLayoutId id="2147483687" r:id="rId27"/>
    <p:sldLayoutId id="2147483688" r:id="rId28"/>
    <p:sldLayoutId id="2147483673" r:id="rId29"/>
    <p:sldLayoutId id="2147483692" r:id="rId30"/>
    <p:sldLayoutId id="214748369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666666"/>
          </a:solidFill>
          <a:latin typeface="Varela Round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4" orient="horz" pos="720" userDrawn="1">
          <p15:clr>
            <a:srgbClr val="F26B43"/>
          </p15:clr>
        </p15:guide>
        <p15:guide id="5" orient="horz" pos="3744" userDrawn="1">
          <p15:clr>
            <a:srgbClr val="F26B43"/>
          </p15:clr>
        </p15:guide>
        <p15:guide id="6" orient="horz" pos="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cid:image001.png@01D5837F.DDFAE3F0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12" Type="http://schemas.openxmlformats.org/officeDocument/2006/relationships/image" Target="../media/image5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wmf"/><Relationship Id="rId11" Type="http://schemas.openxmlformats.org/officeDocument/2006/relationships/image" Target="../media/image54.png"/><Relationship Id="rId5" Type="http://schemas.openxmlformats.org/officeDocument/2006/relationships/image" Target="../media/image48.wmf"/><Relationship Id="rId10" Type="http://schemas.openxmlformats.org/officeDocument/2006/relationships/image" Target="../media/image53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4.jpeg"/><Relationship Id="rId4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davranetworks.com/" TargetMode="External"/><Relationship Id="rId18" Type="http://schemas.openxmlformats.org/officeDocument/2006/relationships/image" Target="../media/image20.tiff"/><Relationship Id="rId3" Type="http://schemas.openxmlformats.org/officeDocument/2006/relationships/image" Target="../media/image8.tiff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19.tiff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5" Type="http://schemas.openxmlformats.org/officeDocument/2006/relationships/hyperlink" Target="http://nih.gov/" TargetMode="External"/><Relationship Id="rId10" Type="http://schemas.openxmlformats.org/officeDocument/2006/relationships/hyperlink" Target="http://huntsville-isd.or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-9525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4496" y="2902816"/>
            <a:ext cx="11277600" cy="561975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Cybersecurity |Data Science </a:t>
            </a:r>
            <a:r>
              <a:rPr lang="en-US" sz="1800" dirty="0">
                <a:solidFill>
                  <a:schemeClr val="tx1"/>
                </a:solidFill>
              </a:rPr>
              <a:t>|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Mobile Development/IoT </a:t>
            </a:r>
            <a:r>
              <a:rPr lang="en-US" sz="1800" dirty="0">
                <a:solidFill>
                  <a:schemeClr val="tx1"/>
                </a:solidFill>
              </a:rPr>
              <a:t>|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Information Technology </a:t>
            </a:r>
            <a:r>
              <a:rPr lang="en-US" sz="1800" dirty="0">
                <a:solidFill>
                  <a:schemeClr val="tx1"/>
                </a:solidFill>
              </a:rPr>
              <a:t>|DevOps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25440" y="4230673"/>
            <a:ext cx="11277600" cy="390525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alpha val="90000"/>
                  </a:schemeClr>
                </a:solidFill>
                <a:latin typeface="+mj-lt"/>
              </a:rPr>
              <a:t>Customer success and satisfaction with excellence in delivery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456170" y="5071942"/>
            <a:ext cx="7334251" cy="16478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90000"/>
                  </a:schemeClr>
                </a:solidFill>
                <a:latin typeface="+mj-lt"/>
              </a:rPr>
              <a:t>Technuf Technology Team</a:t>
            </a:r>
          </a:p>
          <a:p>
            <a:r>
              <a:rPr lang="en-US" sz="2400">
                <a:solidFill>
                  <a:schemeClr val="tx1">
                    <a:alpha val="90000"/>
                  </a:schemeClr>
                </a:solidFill>
                <a:latin typeface="+mj-lt"/>
              </a:rPr>
              <a:t>October 2021</a:t>
            </a:r>
            <a:endParaRPr lang="en-US" sz="2400" dirty="0">
              <a:solidFill>
                <a:schemeClr val="tx1">
                  <a:alpha val="9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23221" y="4862393"/>
            <a:ext cx="1200150" cy="0"/>
          </a:xfrm>
          <a:prstGeom prst="line">
            <a:avLst/>
          </a:prstGeom>
          <a:ln w="635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34" y="3453461"/>
            <a:ext cx="1833262" cy="1833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C:\zdrive\Technuf\Logo\Visio\TechnufV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08" y="423537"/>
            <a:ext cx="4313238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272505" y="3262304"/>
            <a:ext cx="2291277" cy="2219172"/>
          </a:xfrm>
          <a:prstGeom prst="ellipse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6170" y="3453461"/>
            <a:ext cx="2373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askerville Old Face" panose="02020602080505020303" pitchFamily="18" charset="0"/>
              </a:rPr>
              <a:t>SBA</a:t>
            </a:r>
          </a:p>
          <a:p>
            <a:r>
              <a:rPr lang="en-US" sz="1200" b="1" dirty="0">
                <a:latin typeface="Baskerville Old Face" panose="02020602080505020303" pitchFamily="18" charset="0"/>
              </a:rPr>
              <a:t>U.S. Small Business Administration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Baskerville Old Face" panose="02020602080505020303" pitchFamily="18" charset="0"/>
              </a:rPr>
              <a:t>8(a) Certified</a:t>
            </a:r>
          </a:p>
        </p:txBody>
      </p:sp>
    </p:spTree>
    <p:extLst>
      <p:ext uri="{BB962C8B-B14F-4D97-AF65-F5344CB8AC3E}">
        <p14:creationId xmlns:p14="http://schemas.microsoft.com/office/powerpoint/2010/main" val="1472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Comprehensive Approach to Cybersecurity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2800" y="1031950"/>
            <a:ext cx="10769600" cy="5029200"/>
            <a:chOff x="457200" y="1295400"/>
            <a:chExt cx="8229600" cy="5257800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1295400"/>
              <a:ext cx="8229600" cy="5257800"/>
              <a:chOff x="457200" y="1420504"/>
              <a:chExt cx="8229600" cy="5257800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" y="1420504"/>
                <a:ext cx="8229600" cy="5208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71500" y="5154304"/>
                <a:ext cx="56007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6" name="Up Arrow Callout 5"/>
            <p:cNvSpPr/>
            <p:nvPr/>
          </p:nvSpPr>
          <p:spPr>
            <a:xfrm>
              <a:off x="571500" y="5085480"/>
              <a:ext cx="4626864" cy="531399"/>
            </a:xfrm>
            <a:prstGeom prst="upArrowCallo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Multiple Data Centers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962378" y="5642902"/>
            <a:ext cx="6054908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Standards Driven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6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Needs-Driven Cybersecurity Solutions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 descr="A red awning with white text&#10;&#10;Description automatically generated">
            <a:extLst>
              <a:ext uri="{FF2B5EF4-FFF2-40B4-BE49-F238E27FC236}">
                <a16:creationId xmlns:a16="http://schemas.microsoft.com/office/drawing/2014/main" id="{D136067D-0596-4D42-BB27-50A13B239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43" y="1106062"/>
            <a:ext cx="8318113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Cybersecurity risk management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A3E5AC-50EB-7F48-AC28-2387E5698649}"/>
              </a:ext>
            </a:extLst>
          </p:cNvPr>
          <p:cNvGrpSpPr/>
          <p:nvPr/>
        </p:nvGrpSpPr>
        <p:grpSpPr>
          <a:xfrm>
            <a:off x="3557115" y="1288073"/>
            <a:ext cx="5089786" cy="3664583"/>
            <a:chOff x="3550444" y="1813407"/>
            <a:chExt cx="5091112" cy="3665537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6384DAD-8552-DA4D-ABF5-B5F37EE9E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431" y="1813407"/>
              <a:ext cx="4533900" cy="3665537"/>
            </a:xfrm>
            <a:custGeom>
              <a:avLst/>
              <a:gdLst>
                <a:gd name="T0" fmla="*/ 1115 w 1723"/>
                <a:gd name="T1" fmla="*/ 925 h 1392"/>
                <a:gd name="T2" fmla="*/ 1537 w 1723"/>
                <a:gd name="T3" fmla="*/ 269 h 1392"/>
                <a:gd name="T4" fmla="*/ 1723 w 1723"/>
                <a:gd name="T5" fmla="*/ 0 h 1392"/>
                <a:gd name="T6" fmla="*/ 0 w 1723"/>
                <a:gd name="T7" fmla="*/ 0 h 1392"/>
                <a:gd name="T8" fmla="*/ 183 w 1723"/>
                <a:gd name="T9" fmla="*/ 269 h 1392"/>
                <a:gd name="T10" fmla="*/ 615 w 1723"/>
                <a:gd name="T11" fmla="*/ 929 h 1392"/>
                <a:gd name="T12" fmla="*/ 616 w 1723"/>
                <a:gd name="T13" fmla="*/ 1385 h 1392"/>
                <a:gd name="T14" fmla="*/ 616 w 1723"/>
                <a:gd name="T15" fmla="*/ 1392 h 1392"/>
                <a:gd name="T16" fmla="*/ 1114 w 1723"/>
                <a:gd name="T17" fmla="*/ 1392 h 1392"/>
                <a:gd name="T18" fmla="*/ 1115 w 1723"/>
                <a:gd name="T19" fmla="*/ 1385 h 1392"/>
                <a:gd name="T20" fmla="*/ 1115 w 1723"/>
                <a:gd name="T21" fmla="*/ 925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3" h="1392">
                  <a:moveTo>
                    <a:pt x="1115" y="925"/>
                  </a:moveTo>
                  <a:cubicBezTo>
                    <a:pt x="1164" y="834"/>
                    <a:pt x="1366" y="523"/>
                    <a:pt x="1537" y="269"/>
                  </a:cubicBezTo>
                  <a:cubicBezTo>
                    <a:pt x="1609" y="163"/>
                    <a:pt x="1675" y="66"/>
                    <a:pt x="1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64"/>
                    <a:pt x="111" y="162"/>
                    <a:pt x="183" y="269"/>
                  </a:cubicBezTo>
                  <a:cubicBezTo>
                    <a:pt x="377" y="560"/>
                    <a:pt x="614" y="929"/>
                    <a:pt x="615" y="929"/>
                  </a:cubicBezTo>
                  <a:cubicBezTo>
                    <a:pt x="615" y="929"/>
                    <a:pt x="616" y="1385"/>
                    <a:pt x="616" y="1385"/>
                  </a:cubicBezTo>
                  <a:cubicBezTo>
                    <a:pt x="616" y="1387"/>
                    <a:pt x="616" y="1390"/>
                    <a:pt x="616" y="1392"/>
                  </a:cubicBezTo>
                  <a:cubicBezTo>
                    <a:pt x="1114" y="1392"/>
                    <a:pt x="1114" y="1392"/>
                    <a:pt x="1114" y="1392"/>
                  </a:cubicBezTo>
                  <a:cubicBezTo>
                    <a:pt x="1115" y="1390"/>
                    <a:pt x="1115" y="1387"/>
                    <a:pt x="1115" y="1385"/>
                  </a:cubicBezTo>
                  <a:lnTo>
                    <a:pt x="1115" y="9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4C3730-5C9C-7C4C-84BB-4849D11B1CDC}"/>
                </a:ext>
              </a:extLst>
            </p:cNvPr>
            <p:cNvGrpSpPr/>
            <p:nvPr/>
          </p:nvGrpSpPr>
          <p:grpSpPr>
            <a:xfrm>
              <a:off x="3550444" y="1813407"/>
              <a:ext cx="5091112" cy="3665537"/>
              <a:chOff x="3550444" y="1813407"/>
              <a:chExt cx="5091112" cy="3665537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45605D0A-775E-B249-A9CE-B161353E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544" y="1813407"/>
                <a:ext cx="1878012" cy="3665537"/>
              </a:xfrm>
              <a:custGeom>
                <a:avLst/>
                <a:gdLst>
                  <a:gd name="T0" fmla="*/ 423 w 714"/>
                  <a:gd name="T1" fmla="*/ 269 h 1392"/>
                  <a:gd name="T2" fmla="*/ 1 w 714"/>
                  <a:gd name="T3" fmla="*/ 925 h 1392"/>
                  <a:gd name="T4" fmla="*/ 1 w 714"/>
                  <a:gd name="T5" fmla="*/ 1385 h 1392"/>
                  <a:gd name="T6" fmla="*/ 0 w 714"/>
                  <a:gd name="T7" fmla="*/ 1392 h 1392"/>
                  <a:gd name="T8" fmla="*/ 68 w 714"/>
                  <a:gd name="T9" fmla="*/ 1392 h 1392"/>
                  <a:gd name="T10" fmla="*/ 68 w 714"/>
                  <a:gd name="T11" fmla="*/ 995 h 1392"/>
                  <a:gd name="T12" fmla="*/ 428 w 714"/>
                  <a:gd name="T13" fmla="*/ 425 h 1392"/>
                  <a:gd name="T14" fmla="*/ 714 w 714"/>
                  <a:gd name="T15" fmla="*/ 0 h 1392"/>
                  <a:gd name="T16" fmla="*/ 609 w 714"/>
                  <a:gd name="T17" fmla="*/ 0 h 1392"/>
                  <a:gd name="T18" fmla="*/ 423 w 714"/>
                  <a:gd name="T19" fmla="*/ 26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4" h="1392">
                    <a:moveTo>
                      <a:pt x="423" y="269"/>
                    </a:moveTo>
                    <a:cubicBezTo>
                      <a:pt x="252" y="523"/>
                      <a:pt x="50" y="834"/>
                      <a:pt x="1" y="925"/>
                    </a:cubicBezTo>
                    <a:cubicBezTo>
                      <a:pt x="1" y="1385"/>
                      <a:pt x="1" y="1385"/>
                      <a:pt x="1" y="1385"/>
                    </a:cubicBezTo>
                    <a:cubicBezTo>
                      <a:pt x="1" y="1387"/>
                      <a:pt x="1" y="1390"/>
                      <a:pt x="0" y="1392"/>
                    </a:cubicBezTo>
                    <a:cubicBezTo>
                      <a:pt x="68" y="1392"/>
                      <a:pt x="68" y="1392"/>
                      <a:pt x="68" y="1392"/>
                    </a:cubicBezTo>
                    <a:cubicBezTo>
                      <a:pt x="68" y="995"/>
                      <a:pt x="68" y="995"/>
                      <a:pt x="68" y="995"/>
                    </a:cubicBezTo>
                    <a:cubicBezTo>
                      <a:pt x="114" y="910"/>
                      <a:pt x="265" y="673"/>
                      <a:pt x="428" y="425"/>
                    </a:cubicBezTo>
                    <a:cubicBezTo>
                      <a:pt x="526" y="277"/>
                      <a:pt x="628" y="126"/>
                      <a:pt x="714" y="0"/>
                    </a:cubicBezTo>
                    <a:cubicBezTo>
                      <a:pt x="609" y="0"/>
                      <a:pt x="609" y="0"/>
                      <a:pt x="609" y="0"/>
                    </a:cubicBezTo>
                    <a:cubicBezTo>
                      <a:pt x="561" y="66"/>
                      <a:pt x="495" y="163"/>
                      <a:pt x="423" y="26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FCB306C1-BFED-D345-8F43-B7D7968FC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444" y="1813407"/>
                <a:ext cx="1901825" cy="3665537"/>
              </a:xfrm>
              <a:custGeom>
                <a:avLst/>
                <a:gdLst>
                  <a:gd name="T0" fmla="*/ 722 w 723"/>
                  <a:gd name="T1" fmla="*/ 929 h 1392"/>
                  <a:gd name="T2" fmla="*/ 290 w 723"/>
                  <a:gd name="T3" fmla="*/ 269 h 1392"/>
                  <a:gd name="T4" fmla="*/ 107 w 723"/>
                  <a:gd name="T5" fmla="*/ 0 h 1392"/>
                  <a:gd name="T6" fmla="*/ 0 w 723"/>
                  <a:gd name="T7" fmla="*/ 0 h 1392"/>
                  <a:gd name="T8" fmla="*/ 179 w 723"/>
                  <a:gd name="T9" fmla="*/ 269 h 1392"/>
                  <a:gd name="T10" fmla="*/ 656 w 723"/>
                  <a:gd name="T11" fmla="*/ 999 h 1392"/>
                  <a:gd name="T12" fmla="*/ 657 w 723"/>
                  <a:gd name="T13" fmla="*/ 1392 h 1392"/>
                  <a:gd name="T14" fmla="*/ 723 w 723"/>
                  <a:gd name="T15" fmla="*/ 1392 h 1392"/>
                  <a:gd name="T16" fmla="*/ 723 w 723"/>
                  <a:gd name="T17" fmla="*/ 1385 h 1392"/>
                  <a:gd name="T18" fmla="*/ 722 w 723"/>
                  <a:gd name="T19" fmla="*/ 92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3" h="1392">
                    <a:moveTo>
                      <a:pt x="722" y="929"/>
                    </a:moveTo>
                    <a:cubicBezTo>
                      <a:pt x="721" y="929"/>
                      <a:pt x="484" y="560"/>
                      <a:pt x="290" y="269"/>
                    </a:cubicBezTo>
                    <a:cubicBezTo>
                      <a:pt x="218" y="162"/>
                      <a:pt x="153" y="64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81"/>
                      <a:pt x="116" y="174"/>
                      <a:pt x="179" y="269"/>
                    </a:cubicBezTo>
                    <a:cubicBezTo>
                      <a:pt x="409" y="616"/>
                      <a:pt x="656" y="999"/>
                      <a:pt x="656" y="999"/>
                    </a:cubicBezTo>
                    <a:cubicBezTo>
                      <a:pt x="656" y="1000"/>
                      <a:pt x="657" y="1223"/>
                      <a:pt x="657" y="1392"/>
                    </a:cubicBezTo>
                    <a:cubicBezTo>
                      <a:pt x="723" y="1392"/>
                      <a:pt x="723" y="1392"/>
                      <a:pt x="723" y="1392"/>
                    </a:cubicBezTo>
                    <a:cubicBezTo>
                      <a:pt x="723" y="1390"/>
                      <a:pt x="723" y="1387"/>
                      <a:pt x="723" y="1385"/>
                    </a:cubicBezTo>
                    <a:cubicBezTo>
                      <a:pt x="723" y="1385"/>
                      <a:pt x="722" y="929"/>
                      <a:pt x="722" y="92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/>
              </a:p>
            </p:txBody>
          </p:sp>
        </p:grpSp>
      </p:grpSp>
      <p:sp>
        <p:nvSpPr>
          <p:cNvPr id="25" name="Oval 8">
            <a:extLst>
              <a:ext uri="{FF2B5EF4-FFF2-40B4-BE49-F238E27FC236}">
                <a16:creationId xmlns:a16="http://schemas.microsoft.com/office/drawing/2014/main" id="{232C78F4-FC3C-7C41-8A3C-F171B1370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064" y="1292834"/>
            <a:ext cx="980820" cy="9633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FD372DEB-CE64-784E-AE16-62BA6D28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998" y="1312420"/>
            <a:ext cx="982406" cy="96336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DC080044-C24B-C640-A8FB-B7F3DB64E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6" y="1288073"/>
            <a:ext cx="980820" cy="9649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DF90F322-A070-2548-A5F4-33B3751CA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87" y="2140339"/>
            <a:ext cx="980820" cy="9665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9668A04F-6355-F040-B590-FA1367704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728" y="2137164"/>
            <a:ext cx="980820" cy="96336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1902A560-B10C-904A-ADF2-1E1C3F6B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998" y="2983081"/>
            <a:ext cx="980820" cy="96336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B0420DFA-81A6-3D4D-A5B9-D5F2F26418BF}"/>
              </a:ext>
            </a:extLst>
          </p:cNvPr>
          <p:cNvSpPr/>
          <p:nvPr/>
        </p:nvSpPr>
        <p:spPr>
          <a:xfrm rot="5400000">
            <a:off x="5522894" y="4481294"/>
            <a:ext cx="1209672" cy="797506"/>
          </a:xfrm>
          <a:prstGeom prst="stripedRightArrow">
            <a:avLst>
              <a:gd name="adj1" fmla="val 61244"/>
              <a:gd name="adj2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46CF0EA8-533D-F046-B14B-D16DD07C97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19759" y="5557127"/>
            <a:ext cx="898669" cy="881247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2A15FAD2-BA5D-2D41-A689-D03E62231B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97072" y="5589405"/>
            <a:ext cx="875210" cy="85824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1C5F9C6A-1929-8446-8DEE-0B16B30C2E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4548" y="5020478"/>
            <a:ext cx="875211" cy="8582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200" dirty="0">
              <a:solidFill>
                <a:schemeClr val="bg1"/>
              </a:solidFill>
            </a:endParaRP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2FC07055-7305-BD4F-98D8-72B52948B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4066" y="5566400"/>
            <a:ext cx="875211" cy="8582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F0D45ED5-18B9-404C-A6E7-FBF8224399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32479" y="5484883"/>
            <a:ext cx="873797" cy="85824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0A1559AE-7466-0B46-9D85-E708B9BFE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97980" y="5113396"/>
            <a:ext cx="875211" cy="85824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672C4FC-4298-9047-88D3-6BE69311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4" y="2013231"/>
            <a:ext cx="4024781" cy="23885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DA1287-5466-E449-8998-AE23C145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551" y="1971697"/>
            <a:ext cx="2941213" cy="29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SECURITY TRAINING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74733-4922-F241-94B9-130D60A666DE}"/>
              </a:ext>
            </a:extLst>
          </p:cNvPr>
          <p:cNvSpPr/>
          <p:nvPr/>
        </p:nvSpPr>
        <p:spPr>
          <a:xfrm>
            <a:off x="2122082" y="1005692"/>
            <a:ext cx="2979832" cy="92240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30231-DE93-BC48-BC41-0E7A50B7CFB4}"/>
              </a:ext>
            </a:extLst>
          </p:cNvPr>
          <p:cNvSpPr/>
          <p:nvPr/>
        </p:nvSpPr>
        <p:spPr>
          <a:xfrm>
            <a:off x="1322879" y="893307"/>
            <a:ext cx="1176655" cy="11766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29E39-65A7-FD4B-9B44-442CEFA7C36F}"/>
              </a:ext>
            </a:extLst>
          </p:cNvPr>
          <p:cNvSpPr txBox="1"/>
          <p:nvPr/>
        </p:nvSpPr>
        <p:spPr>
          <a:xfrm>
            <a:off x="1673001" y="1089220"/>
            <a:ext cx="476412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5C8FB-FABA-9D43-B09A-77F2CF9FB040}"/>
              </a:ext>
            </a:extLst>
          </p:cNvPr>
          <p:cNvSpPr txBox="1"/>
          <p:nvPr/>
        </p:nvSpPr>
        <p:spPr>
          <a:xfrm>
            <a:off x="2629098" y="1106941"/>
            <a:ext cx="220980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Presentation, Video &amp; Workbook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642DD-0DA2-B346-87CC-D8F145C230F5}"/>
              </a:ext>
            </a:extLst>
          </p:cNvPr>
          <p:cNvSpPr/>
          <p:nvPr/>
        </p:nvSpPr>
        <p:spPr>
          <a:xfrm>
            <a:off x="5330663" y="977278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46761-DA0A-E646-99A1-F889B6A0BC23}"/>
              </a:ext>
            </a:extLst>
          </p:cNvPr>
          <p:cNvSpPr/>
          <p:nvPr/>
        </p:nvSpPr>
        <p:spPr>
          <a:xfrm>
            <a:off x="2122082" y="2389425"/>
            <a:ext cx="2979832" cy="92240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6094B6-9C52-9249-A9DA-AC57D30DC505}"/>
              </a:ext>
            </a:extLst>
          </p:cNvPr>
          <p:cNvSpPr/>
          <p:nvPr/>
        </p:nvSpPr>
        <p:spPr>
          <a:xfrm>
            <a:off x="1322879" y="2277040"/>
            <a:ext cx="1176655" cy="11766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4A29B-2006-EF4C-9E7C-D288B7588BAE}"/>
              </a:ext>
            </a:extLst>
          </p:cNvPr>
          <p:cNvSpPr txBox="1"/>
          <p:nvPr/>
        </p:nvSpPr>
        <p:spPr>
          <a:xfrm>
            <a:off x="1673000" y="2472953"/>
            <a:ext cx="476412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332D4-70E3-6048-998D-5D794D134405}"/>
              </a:ext>
            </a:extLst>
          </p:cNvPr>
          <p:cNvSpPr txBox="1"/>
          <p:nvPr/>
        </p:nvSpPr>
        <p:spPr>
          <a:xfrm>
            <a:off x="2629098" y="2539478"/>
            <a:ext cx="220980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 Awareness Training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ABEFCB9-3C0D-3445-9E48-DD2301BB2E0F}"/>
              </a:ext>
            </a:extLst>
          </p:cNvPr>
          <p:cNvSpPr/>
          <p:nvPr/>
        </p:nvSpPr>
        <p:spPr>
          <a:xfrm>
            <a:off x="5330663" y="2361011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4DC05-D70C-6A4A-BB98-81E2E1EADFDD}"/>
              </a:ext>
            </a:extLst>
          </p:cNvPr>
          <p:cNvSpPr/>
          <p:nvPr/>
        </p:nvSpPr>
        <p:spPr>
          <a:xfrm>
            <a:off x="2122082" y="3857129"/>
            <a:ext cx="2979832" cy="92240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26CEA5-9B0F-584E-A7DE-67B12DDBD779}"/>
              </a:ext>
            </a:extLst>
          </p:cNvPr>
          <p:cNvSpPr/>
          <p:nvPr/>
        </p:nvSpPr>
        <p:spPr>
          <a:xfrm>
            <a:off x="1322879" y="3744744"/>
            <a:ext cx="1176655" cy="11766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BB635-1CDA-C74D-B809-8250959D6A65}"/>
              </a:ext>
            </a:extLst>
          </p:cNvPr>
          <p:cNvSpPr txBox="1"/>
          <p:nvPr/>
        </p:nvSpPr>
        <p:spPr>
          <a:xfrm>
            <a:off x="1679709" y="3951420"/>
            <a:ext cx="44178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EEE3B-63E3-864E-8E0A-040019E3BB8C}"/>
              </a:ext>
            </a:extLst>
          </p:cNvPr>
          <p:cNvSpPr txBox="1"/>
          <p:nvPr/>
        </p:nvSpPr>
        <p:spPr>
          <a:xfrm>
            <a:off x="2584945" y="4174558"/>
            <a:ext cx="22098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Role Based Training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2E3BA7-37EB-4546-8178-12F5B7A98E05}"/>
              </a:ext>
            </a:extLst>
          </p:cNvPr>
          <p:cNvSpPr/>
          <p:nvPr/>
        </p:nvSpPr>
        <p:spPr>
          <a:xfrm>
            <a:off x="5330663" y="3828715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3EE41A-5640-D142-849F-23689E067AAD}"/>
              </a:ext>
            </a:extLst>
          </p:cNvPr>
          <p:cNvSpPr txBox="1">
            <a:spLocks/>
          </p:cNvSpPr>
          <p:nvPr/>
        </p:nvSpPr>
        <p:spPr>
          <a:xfrm>
            <a:off x="5550996" y="1310285"/>
            <a:ext cx="5318126" cy="259943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Diverse Training materials for administrators and end-users.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F23659-68E7-4548-A38C-1EB15B65AF96}"/>
              </a:ext>
            </a:extLst>
          </p:cNvPr>
          <p:cNvSpPr/>
          <p:nvPr/>
        </p:nvSpPr>
        <p:spPr>
          <a:xfrm>
            <a:off x="2148776" y="5253253"/>
            <a:ext cx="2979832" cy="9224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D2F1B6-5226-574E-87AF-92DF65BCF9E2}"/>
              </a:ext>
            </a:extLst>
          </p:cNvPr>
          <p:cNvSpPr/>
          <p:nvPr/>
        </p:nvSpPr>
        <p:spPr>
          <a:xfrm>
            <a:off x="1322879" y="5085323"/>
            <a:ext cx="1176655" cy="117665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A5C54-EE0D-1648-AFC3-DAEE94622858}"/>
              </a:ext>
            </a:extLst>
          </p:cNvPr>
          <p:cNvSpPr txBox="1"/>
          <p:nvPr/>
        </p:nvSpPr>
        <p:spPr>
          <a:xfrm>
            <a:off x="1679709" y="5301751"/>
            <a:ext cx="441788" cy="7848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E8B65-DC2B-B645-850A-613A03F4DAE6}"/>
              </a:ext>
            </a:extLst>
          </p:cNvPr>
          <p:cNvSpPr txBox="1"/>
          <p:nvPr/>
        </p:nvSpPr>
        <p:spPr>
          <a:xfrm>
            <a:off x="2728284" y="5381263"/>
            <a:ext cx="22098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Specialized IT Security Training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476390-68D5-454B-A2E3-9C54CC1C7DA6}"/>
              </a:ext>
            </a:extLst>
          </p:cNvPr>
          <p:cNvSpPr/>
          <p:nvPr/>
        </p:nvSpPr>
        <p:spPr>
          <a:xfrm>
            <a:off x="5330663" y="5184033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570FEED-8F09-F34C-AAF0-DCDB084B1A90}"/>
              </a:ext>
            </a:extLst>
          </p:cNvPr>
          <p:cNvSpPr txBox="1">
            <a:spLocks/>
          </p:cNvSpPr>
          <p:nvPr/>
        </p:nvSpPr>
        <p:spPr>
          <a:xfrm>
            <a:off x="5781170" y="5245775"/>
            <a:ext cx="4941143" cy="752707"/>
          </a:xfrm>
          <a:prstGeom prst="rect">
            <a:avLst/>
          </a:prstGeom>
          <a:noFill/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Deliver training based on emerging technologies.</a:t>
            </a:r>
          </a:p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Training materials support insider threat indicators, with strategic notes on implementation and mitigation best practices. 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377F4F7-11E1-8640-B8A8-1792E606BC0B}"/>
              </a:ext>
            </a:extLst>
          </p:cNvPr>
          <p:cNvSpPr txBox="1">
            <a:spLocks/>
          </p:cNvSpPr>
          <p:nvPr/>
        </p:nvSpPr>
        <p:spPr>
          <a:xfrm>
            <a:off x="5846050" y="2646710"/>
            <a:ext cx="5164832" cy="27699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Provide cybersecurity awareness training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E25C7B6-1391-434D-80E1-A971A4A1E0C6}"/>
              </a:ext>
            </a:extLst>
          </p:cNvPr>
          <p:cNvSpPr txBox="1">
            <a:spLocks/>
          </p:cNvSpPr>
          <p:nvPr/>
        </p:nvSpPr>
        <p:spPr>
          <a:xfrm>
            <a:off x="5846050" y="3979180"/>
            <a:ext cx="4876263" cy="609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Personalized training for personnel with elevated privileges</a:t>
            </a:r>
          </a:p>
        </p:txBody>
      </p:sp>
    </p:spTree>
    <p:extLst>
      <p:ext uri="{BB962C8B-B14F-4D97-AF65-F5344CB8AC3E}">
        <p14:creationId xmlns:p14="http://schemas.microsoft.com/office/powerpoint/2010/main" val="95156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SECURITY Operations Center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9F358D-AE7B-5248-B0CA-4B6F282E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6" y="962696"/>
            <a:ext cx="11385414" cy="5233082"/>
          </a:xfrm>
          <a:prstGeom prst="rect">
            <a:avLst/>
          </a:prstGeom>
        </p:spPr>
      </p:pic>
      <p:sp>
        <p:nvSpPr>
          <p:cNvPr id="32" name="Slide Number Placeholder 9">
            <a:extLst>
              <a:ext uri="{FF2B5EF4-FFF2-40B4-BE49-F238E27FC236}">
                <a16:creationId xmlns:a16="http://schemas.microsoft.com/office/drawing/2014/main" id="{643F5CD7-A098-B943-8093-11E6EA52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7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Poppins"/>
              </a:rPr>
              <a:t>FISMA COMPLIANCE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430B5-FA30-BC46-9C77-276D58AAD250}"/>
              </a:ext>
            </a:extLst>
          </p:cNvPr>
          <p:cNvSpPr/>
          <p:nvPr/>
        </p:nvSpPr>
        <p:spPr>
          <a:xfrm>
            <a:off x="8884025" y="1219594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POAM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EA8D41-537C-1A4A-B28E-43BCB4F4DF45}"/>
              </a:ext>
            </a:extLst>
          </p:cNvPr>
          <p:cNvSpPr/>
          <p:nvPr/>
        </p:nvSpPr>
        <p:spPr>
          <a:xfrm>
            <a:off x="8884025" y="1766834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SAR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4E821E-23E9-E147-975A-B293BD5AA9BB}"/>
              </a:ext>
            </a:extLst>
          </p:cNvPr>
          <p:cNvSpPr/>
          <p:nvPr/>
        </p:nvSpPr>
        <p:spPr>
          <a:xfrm>
            <a:off x="8884025" y="2345152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SAP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9367DF-BD07-1445-B213-7D8DC3257035}"/>
              </a:ext>
            </a:extLst>
          </p:cNvPr>
          <p:cNvSpPr/>
          <p:nvPr/>
        </p:nvSpPr>
        <p:spPr>
          <a:xfrm>
            <a:off x="8878944" y="3036131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FISMA Compliance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DCC918-E06F-584D-AD32-79C2122C7E48}"/>
              </a:ext>
            </a:extLst>
          </p:cNvPr>
          <p:cNvSpPr/>
          <p:nvPr/>
        </p:nvSpPr>
        <p:spPr>
          <a:xfrm>
            <a:off x="8884025" y="3590989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Reports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AE999-72DB-8F4D-A89B-33B59F14791B}"/>
              </a:ext>
            </a:extLst>
          </p:cNvPr>
          <p:cNvSpPr/>
          <p:nvPr/>
        </p:nvSpPr>
        <p:spPr>
          <a:xfrm>
            <a:off x="8884025" y="4161689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Notifications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7898D0-4582-F54B-9A16-A8F128AAD352}"/>
              </a:ext>
            </a:extLst>
          </p:cNvPr>
          <p:cNvSpPr/>
          <p:nvPr/>
        </p:nvSpPr>
        <p:spPr>
          <a:xfrm>
            <a:off x="8884025" y="4881370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FISMA Compliance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B2ED70-90E9-1147-8FA7-1B4CE871517B}"/>
              </a:ext>
            </a:extLst>
          </p:cNvPr>
          <p:cNvSpPr/>
          <p:nvPr/>
        </p:nvSpPr>
        <p:spPr>
          <a:xfrm>
            <a:off x="8878944" y="5419556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SCC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FACBC7-7A55-E84A-A3D2-4618B8A20EA8}"/>
              </a:ext>
            </a:extLst>
          </p:cNvPr>
          <p:cNvSpPr/>
          <p:nvPr/>
        </p:nvSpPr>
        <p:spPr>
          <a:xfrm>
            <a:off x="8878944" y="5996045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Update Devices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B67199C3-8977-674A-8840-9C2BBBD11460}"/>
              </a:ext>
            </a:extLst>
          </p:cNvPr>
          <p:cNvSpPr/>
          <p:nvPr/>
        </p:nvSpPr>
        <p:spPr>
          <a:xfrm>
            <a:off x="8542768" y="1038255"/>
            <a:ext cx="180489" cy="1873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Poppins"/>
            </a:endParaRPr>
          </a:p>
        </p:txBody>
      </p:sp>
      <p:sp>
        <p:nvSpPr>
          <p:cNvPr id="41" name="Arrow: Right 3">
            <a:extLst>
              <a:ext uri="{FF2B5EF4-FFF2-40B4-BE49-F238E27FC236}">
                <a16:creationId xmlns:a16="http://schemas.microsoft.com/office/drawing/2014/main" id="{5A64A11A-BF7C-8D4A-9F14-07964156925B}"/>
              </a:ext>
            </a:extLst>
          </p:cNvPr>
          <p:cNvSpPr/>
          <p:nvPr/>
        </p:nvSpPr>
        <p:spPr>
          <a:xfrm>
            <a:off x="7634535" y="1814100"/>
            <a:ext cx="546847" cy="484989"/>
          </a:xfrm>
          <a:prstGeom prst="rightArrow">
            <a:avLst/>
          </a:prstGeom>
          <a:solidFill>
            <a:srgbClr val="278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Poppins"/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EC486C2-D7B3-BD4D-8534-33EE91A28745}"/>
              </a:ext>
            </a:extLst>
          </p:cNvPr>
          <p:cNvSpPr/>
          <p:nvPr/>
        </p:nvSpPr>
        <p:spPr>
          <a:xfrm>
            <a:off x="8518264" y="2938769"/>
            <a:ext cx="204993" cy="1873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Poppins"/>
            </a:endParaRPr>
          </a:p>
        </p:txBody>
      </p:sp>
      <p:sp>
        <p:nvSpPr>
          <p:cNvPr id="43" name="Arrow: Right 31">
            <a:extLst>
              <a:ext uri="{FF2B5EF4-FFF2-40B4-BE49-F238E27FC236}">
                <a16:creationId xmlns:a16="http://schemas.microsoft.com/office/drawing/2014/main" id="{363E1013-FE9A-2547-BE15-7750E665F54A}"/>
              </a:ext>
            </a:extLst>
          </p:cNvPr>
          <p:cNvSpPr/>
          <p:nvPr/>
        </p:nvSpPr>
        <p:spPr>
          <a:xfrm>
            <a:off x="7651906" y="3640622"/>
            <a:ext cx="546847" cy="484989"/>
          </a:xfrm>
          <a:prstGeom prst="rightArrow">
            <a:avLst/>
          </a:prstGeom>
          <a:solidFill>
            <a:srgbClr val="2C96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Poppin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3E1AC51-544D-2F47-A22E-69A7A72CE58B}"/>
              </a:ext>
            </a:extLst>
          </p:cNvPr>
          <p:cNvSpPr/>
          <p:nvPr/>
        </p:nvSpPr>
        <p:spPr>
          <a:xfrm>
            <a:off x="8542768" y="4892435"/>
            <a:ext cx="204993" cy="15697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Poppins"/>
            </a:endParaRPr>
          </a:p>
        </p:txBody>
      </p:sp>
      <p:sp>
        <p:nvSpPr>
          <p:cNvPr id="45" name="Arrow: Right 36">
            <a:extLst>
              <a:ext uri="{FF2B5EF4-FFF2-40B4-BE49-F238E27FC236}">
                <a16:creationId xmlns:a16="http://schemas.microsoft.com/office/drawing/2014/main" id="{87BEDE03-91E2-3F47-993F-59D012E4121C}"/>
              </a:ext>
            </a:extLst>
          </p:cNvPr>
          <p:cNvSpPr/>
          <p:nvPr/>
        </p:nvSpPr>
        <p:spPr>
          <a:xfrm>
            <a:off x="7685139" y="5434827"/>
            <a:ext cx="546847" cy="484989"/>
          </a:xfrm>
          <a:prstGeom prst="rightArrow">
            <a:avLst/>
          </a:prstGeom>
          <a:solidFill>
            <a:srgbClr val="125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3CE8473-FB6D-C94B-A233-0EACC9B5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85" y="1400937"/>
            <a:ext cx="2043756" cy="158930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4EC7CE1-9DB1-794E-B339-A8158E0435A8}"/>
              </a:ext>
            </a:extLst>
          </p:cNvPr>
          <p:cNvSpPr txBox="1"/>
          <p:nvPr/>
        </p:nvSpPr>
        <p:spPr>
          <a:xfrm>
            <a:off x="1557173" y="1955886"/>
            <a:ext cx="1741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Audits, FISMA, OMB, </a:t>
            </a:r>
          </a:p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Internal, GAO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33E9C2-845C-B246-9427-2406E04F6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83977" y="3151487"/>
            <a:ext cx="2090522" cy="162304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95CAAF5-A56A-2F46-9531-C8E1B36AFE3A}"/>
              </a:ext>
            </a:extLst>
          </p:cNvPr>
          <p:cNvSpPr txBox="1"/>
          <p:nvPr/>
        </p:nvSpPr>
        <p:spPr>
          <a:xfrm>
            <a:off x="1702627" y="3701398"/>
            <a:ext cx="113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SAT, SITS</a:t>
            </a:r>
          </a:p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Requirement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6DDB18-C500-4D46-821E-E7387188B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85" y="4953213"/>
            <a:ext cx="1917016" cy="14907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251BE5-4FC2-294A-B53B-CB6526B294F7}"/>
              </a:ext>
            </a:extLst>
          </p:cNvPr>
          <p:cNvSpPr txBox="1"/>
          <p:nvPr/>
        </p:nvSpPr>
        <p:spPr>
          <a:xfrm>
            <a:off x="1702627" y="554469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Security Scans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24FB28-7907-9843-9786-8C794867B966}"/>
              </a:ext>
            </a:extLst>
          </p:cNvPr>
          <p:cNvSpPr/>
          <p:nvPr/>
        </p:nvSpPr>
        <p:spPr>
          <a:xfrm>
            <a:off x="4263357" y="5091900"/>
            <a:ext cx="3065928" cy="1255057"/>
          </a:xfrm>
          <a:prstGeom prst="ellipse">
            <a:avLst/>
          </a:prstGeom>
          <a:solidFill>
            <a:srgbClr val="18526A">
              <a:alpha val="75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3E43204-1E64-1649-9D04-BDC55A50535A}"/>
              </a:ext>
            </a:extLst>
          </p:cNvPr>
          <p:cNvSpPr/>
          <p:nvPr/>
        </p:nvSpPr>
        <p:spPr>
          <a:xfrm>
            <a:off x="4263357" y="3384961"/>
            <a:ext cx="3065928" cy="1255057"/>
          </a:xfrm>
          <a:prstGeom prst="ellipse">
            <a:avLst/>
          </a:prstGeom>
          <a:solidFill>
            <a:srgbClr val="003E4C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AE6B9A-E361-9A4E-8E43-83BC4E0863A4}"/>
              </a:ext>
            </a:extLst>
          </p:cNvPr>
          <p:cNvSpPr/>
          <p:nvPr/>
        </p:nvSpPr>
        <p:spPr>
          <a:xfrm>
            <a:off x="4242554" y="1509353"/>
            <a:ext cx="3065928" cy="1255057"/>
          </a:xfrm>
          <a:prstGeom prst="ellipse">
            <a:avLst/>
          </a:prstGeom>
          <a:solidFill>
            <a:srgbClr val="10363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278676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0809A9-8D45-5447-ABD1-03FD25700758}"/>
              </a:ext>
            </a:extLst>
          </p:cNvPr>
          <p:cNvSpPr txBox="1"/>
          <p:nvPr/>
        </p:nvSpPr>
        <p:spPr>
          <a:xfrm>
            <a:off x="4818601" y="1925140"/>
            <a:ext cx="20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/>
              </a:rPr>
              <a:t>Audit Management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6C91A2-AB12-7842-9474-533D4ACE6DD3}"/>
              </a:ext>
            </a:extLst>
          </p:cNvPr>
          <p:cNvSpPr txBox="1"/>
          <p:nvPr/>
        </p:nvSpPr>
        <p:spPr>
          <a:xfrm>
            <a:off x="5042573" y="3575585"/>
            <a:ext cx="157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/>
              </a:rPr>
              <a:t>FISMA Training</a:t>
            </a:r>
          </a:p>
          <a:p>
            <a:r>
              <a:rPr lang="en-US" dirty="0">
                <a:solidFill>
                  <a:schemeClr val="bg1"/>
                </a:solidFill>
                <a:latin typeface="Poppins"/>
              </a:rPr>
              <a:t>Compliance</a:t>
            </a:r>
          </a:p>
          <a:p>
            <a:r>
              <a:rPr lang="en-US" dirty="0">
                <a:solidFill>
                  <a:schemeClr val="bg1"/>
                </a:solidFill>
                <a:latin typeface="Poppins"/>
              </a:rPr>
              <a:t>LMS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80F3B2-0C49-A94B-9493-8719D0307839}"/>
              </a:ext>
            </a:extLst>
          </p:cNvPr>
          <p:cNvSpPr txBox="1"/>
          <p:nvPr/>
        </p:nvSpPr>
        <p:spPr>
          <a:xfrm>
            <a:off x="4725209" y="5303929"/>
            <a:ext cx="2478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/>
              </a:rPr>
              <a:t>FISMA Security and </a:t>
            </a:r>
          </a:p>
          <a:p>
            <a:r>
              <a:rPr lang="en-US" sz="1600" dirty="0">
                <a:solidFill>
                  <a:schemeClr val="bg1"/>
                </a:solidFill>
                <a:latin typeface="Poppins"/>
              </a:rPr>
              <a:t>Configuration Management</a:t>
            </a:r>
          </a:p>
          <a:p>
            <a:r>
              <a:rPr lang="en-US" sz="1600" dirty="0">
                <a:solidFill>
                  <a:schemeClr val="bg1"/>
                </a:solidFill>
                <a:latin typeface="Poppins"/>
              </a:rPr>
              <a:t>Device Status &amp; SCM</a:t>
            </a:r>
          </a:p>
        </p:txBody>
      </p:sp>
      <p:sp>
        <p:nvSpPr>
          <p:cNvPr id="59" name="Slide Number Placeholder 9">
            <a:extLst>
              <a:ext uri="{FF2B5EF4-FFF2-40B4-BE49-F238E27FC236}">
                <a16:creationId xmlns:a16="http://schemas.microsoft.com/office/drawing/2014/main" id="{7443B57A-4C31-9548-A050-D35E1E46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5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Poppins"/>
              </a:rPr>
              <a:t>FISMA Reporting and Dashboards - Examples</a:t>
            </a:r>
            <a:br>
              <a:rPr lang="en-US" sz="3600" dirty="0">
                <a:solidFill>
                  <a:srgbClr val="002060"/>
                </a:solidFill>
                <a:latin typeface="Poppins"/>
              </a:rPr>
            </a:b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CE13596-9D22-F249-89DA-CAEAFE0FAFED}"/>
              </a:ext>
            </a:extLst>
          </p:cNvPr>
          <p:cNvSpPr txBox="1">
            <a:spLocks/>
          </p:cNvSpPr>
          <p:nvPr/>
        </p:nvSpPr>
        <p:spPr>
          <a:xfrm>
            <a:off x="581192" y="493092"/>
            <a:ext cx="11029616" cy="118955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9" name="Content Placeholder 4">
            <a:extLst>
              <a:ext uri="{FF2B5EF4-FFF2-40B4-BE49-F238E27FC236}">
                <a16:creationId xmlns:a16="http://schemas.microsoft.com/office/drawing/2014/main" id="{8B8CB6A0-6465-2140-BBAA-8292115B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54" y="1233858"/>
            <a:ext cx="7929699" cy="214860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122DF01-65DD-5F48-85DD-F303E9A46150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8" y="4184165"/>
            <a:ext cx="5829300" cy="214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B5546423-920B-FB4A-ACF4-6049E3E05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908" y="4249117"/>
            <a:ext cx="5829300" cy="210645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3751FF1-C394-9E4B-9D85-0C71711EE4E8}"/>
              </a:ext>
            </a:extLst>
          </p:cNvPr>
          <p:cNvSpPr txBox="1"/>
          <p:nvPr/>
        </p:nvSpPr>
        <p:spPr>
          <a:xfrm>
            <a:off x="4282651" y="772193"/>
            <a:ext cx="384310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Device Compliance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1294DB-9AC5-BA43-8C04-B9A0A393BB47}"/>
              </a:ext>
            </a:extLst>
          </p:cNvPr>
          <p:cNvSpPr txBox="1"/>
          <p:nvPr/>
        </p:nvSpPr>
        <p:spPr>
          <a:xfrm>
            <a:off x="8698727" y="3338619"/>
            <a:ext cx="160653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Patch Status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D0B971-6CF5-F74E-9F3E-42A21A76AE23}"/>
              </a:ext>
            </a:extLst>
          </p:cNvPr>
          <p:cNvSpPr txBox="1"/>
          <p:nvPr/>
        </p:nvSpPr>
        <p:spPr>
          <a:xfrm>
            <a:off x="699880" y="3338620"/>
            <a:ext cx="342823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 Awareness Training Compliance</a:t>
            </a:r>
          </a:p>
        </p:txBody>
      </p:sp>
      <p:sp>
        <p:nvSpPr>
          <p:cNvPr id="75" name="Slide Number Placeholder 9">
            <a:extLst>
              <a:ext uri="{FF2B5EF4-FFF2-40B4-BE49-F238E27FC236}">
                <a16:creationId xmlns:a16="http://schemas.microsoft.com/office/drawing/2014/main" id="{C297F75A-20F8-A74D-A3F8-7054EBC8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6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Comprehensive Cybersecurity Support to our Customers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83062231-E874-E242-8B90-A3DEF31AA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50" y="1193225"/>
            <a:ext cx="490451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Intrusion Detection (IDS)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Intrusion Prevention (IPS)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Penetration Testing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Vulnerability Assessment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Security Operations Center (SOC)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Governance and Compliance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Security Audit - PCI, SAS, NIST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Forensic Analysis and eDiscovery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Loss Prevention (DLP)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Privileged Access Management (PAM)</a:t>
            </a:r>
          </a:p>
          <a:p>
            <a:pPr marL="342900" indent="-342900">
              <a:lnSpc>
                <a:spcPct val="115000"/>
              </a:lnSpc>
              <a:spcAft>
                <a:spcPts val="1200"/>
              </a:spcAft>
              <a:buSzPts val="1400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Authentication/Authorization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D1A7B36-F572-0F4E-95B0-8DD9574A9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673" y="1151660"/>
            <a:ext cx="5084618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Single Sign-on (SSO)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Role Based Access Control (RBAC)</a:t>
            </a:r>
          </a:p>
          <a:p>
            <a:pPr marL="342900" indent="-342900">
              <a:lnSpc>
                <a:spcPct val="115000"/>
              </a:lnSpc>
              <a:spcAft>
                <a:spcPts val="1200"/>
              </a:spcAft>
              <a:buSzPts val="1400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Identity and Access Management (IdAM)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Deep Packet Capture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Insider Threat Detection/Prevention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Advanced Persistent Threat (APT)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Cyber Threat Intelligence (CTI)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Secure communications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Certification &amp; Accreditation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Risk Assessment &amp; Security Planning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Cybersecurity Training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204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06300"/>
            <a:ext cx="10972800" cy="646331"/>
          </a:xfrm>
        </p:spPr>
        <p:txBody>
          <a:bodyPr/>
          <a:lstStyle/>
          <a:p>
            <a:r>
              <a:rPr lang="en-US" altLang="ja-JP" sz="2800" dirty="0">
                <a:solidFill>
                  <a:schemeClr val="tx2"/>
                </a:solidFill>
                <a:latin typeface="+mn-lt"/>
              </a:rPr>
              <a:t>Software delivery is at the heart of today’s top technology trends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8" name="Group 31"/>
          <p:cNvGrpSpPr>
            <a:grpSpLocks/>
          </p:cNvGrpSpPr>
          <p:nvPr/>
        </p:nvGrpSpPr>
        <p:grpSpPr bwMode="auto">
          <a:xfrm>
            <a:off x="920750" y="1428750"/>
            <a:ext cx="10661650" cy="4972050"/>
            <a:chOff x="159" y="1032"/>
            <a:chExt cx="5519" cy="2908"/>
          </a:xfrm>
        </p:grpSpPr>
        <p:grpSp>
          <p:nvGrpSpPr>
            <p:cNvPr id="29" name="Group 39"/>
            <p:cNvGrpSpPr>
              <a:grpSpLocks/>
            </p:cNvGrpSpPr>
            <p:nvPr/>
          </p:nvGrpSpPr>
          <p:grpSpPr bwMode="auto">
            <a:xfrm>
              <a:off x="676" y="1883"/>
              <a:ext cx="4126" cy="2057"/>
              <a:chOff x="676" y="1883"/>
              <a:chExt cx="4126" cy="2057"/>
            </a:xfrm>
          </p:grpSpPr>
          <p:pic>
            <p:nvPicPr>
              <p:cNvPr id="57" name="Picture 2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76" y="2886"/>
                <a:ext cx="4126" cy="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Freeform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827" y="1883"/>
                <a:ext cx="2093" cy="20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 Box 14_1_1"/>
              <p:cNvSpPr>
                <a:spLocks noChangeArrowheads="1"/>
              </p:cNvSpPr>
              <p:nvPr/>
            </p:nvSpPr>
            <p:spPr bwMode="auto">
              <a:xfrm>
                <a:off x="2425" y="2296"/>
                <a:ext cx="896" cy="4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6800" rIns="0" bIns="46800"/>
              <a:lstStyle/>
              <a:p>
                <a:pPr algn="ctr"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Software delivery</a:t>
                </a:r>
              </a:p>
            </p:txBody>
          </p:sp>
        </p:grpSp>
        <p:grpSp>
          <p:nvGrpSpPr>
            <p:cNvPr id="30" name="Group 6"/>
            <p:cNvGrpSpPr>
              <a:grpSpLocks/>
            </p:cNvGrpSpPr>
            <p:nvPr/>
          </p:nvGrpSpPr>
          <p:grpSpPr bwMode="auto">
            <a:xfrm>
              <a:off x="3884" y="2590"/>
              <a:ext cx="1755" cy="920"/>
              <a:chOff x="6165850" y="4111625"/>
              <a:chExt cx="2786063" cy="1460500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165850" y="4481513"/>
                <a:ext cx="927100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7192963" y="4111625"/>
                <a:ext cx="1758950" cy="146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Intelligent/</a:t>
                </a:r>
                <a:b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</a:b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Connected Systems</a:t>
                </a:r>
                <a:br>
                  <a:rPr lang="en-US" sz="1200" b="1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Software component in smart products driving increased value and differentiation</a:t>
                </a:r>
              </a:p>
            </p:txBody>
          </p:sp>
        </p:grpSp>
        <p:grpSp>
          <p:nvGrpSpPr>
            <p:cNvPr id="31" name="Group 3"/>
            <p:cNvGrpSpPr>
              <a:grpSpLocks/>
            </p:cNvGrpSpPr>
            <p:nvPr/>
          </p:nvGrpSpPr>
          <p:grpSpPr bwMode="auto">
            <a:xfrm>
              <a:off x="874" y="1032"/>
              <a:ext cx="2051" cy="992"/>
              <a:chOff x="1387475" y="1638300"/>
              <a:chExt cx="3255962" cy="1574800"/>
            </a:xfrm>
          </p:grpSpPr>
          <p:pic>
            <p:nvPicPr>
              <p:cNvPr id="53" name="Picture 18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682875" y="2079625"/>
                <a:ext cx="1960562" cy="113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" name="Text Box 5"/>
              <p:cNvSpPr txBox="1">
                <a:spLocks noChangeArrowheads="1"/>
              </p:cNvSpPr>
              <p:nvPr/>
            </p:nvSpPr>
            <p:spPr bwMode="auto">
              <a:xfrm>
                <a:off x="1387475" y="1638300"/>
                <a:ext cx="1960562" cy="854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Big Data</a:t>
                </a:r>
                <a:b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Insights on new products by more efficiently interpreting massive quantities of data</a:t>
                </a:r>
              </a:p>
            </p:txBody>
          </p:sp>
        </p:grpSp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3070" y="1032"/>
              <a:ext cx="2171" cy="879"/>
              <a:chOff x="4873625" y="1638300"/>
              <a:chExt cx="3446462" cy="1395413"/>
            </a:xfrm>
          </p:grpSpPr>
          <p:pic>
            <p:nvPicPr>
              <p:cNvPr id="51" name="Picture 48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873625" y="2276475"/>
                <a:ext cx="1211262" cy="757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7"/>
              <p:cNvSpPr txBox="1">
                <a:spLocks noChangeArrowheads="1"/>
              </p:cNvSpPr>
              <p:nvPr/>
            </p:nvSpPr>
            <p:spPr bwMode="auto">
              <a:xfrm>
                <a:off x="6156325" y="1638300"/>
                <a:ext cx="2163762" cy="784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Cloud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Demand for apps requires fast, scalable environments for dev 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and test, as well as production</a:t>
                </a:r>
              </a:p>
            </p:txBody>
          </p:sp>
        </p:grpSp>
        <p:grpSp>
          <p:nvGrpSpPr>
            <p:cNvPr id="36" name="Group 5"/>
            <p:cNvGrpSpPr>
              <a:grpSpLocks/>
            </p:cNvGrpSpPr>
            <p:nvPr/>
          </p:nvGrpSpPr>
          <p:grpSpPr bwMode="auto">
            <a:xfrm>
              <a:off x="3748" y="1774"/>
              <a:ext cx="1930" cy="647"/>
              <a:chOff x="5949950" y="2816225"/>
              <a:chExt cx="3063875" cy="1027113"/>
            </a:xfrm>
          </p:grpSpPr>
          <p:pic>
            <p:nvPicPr>
              <p:cNvPr id="48" name="Picture 68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5949950" y="3309938"/>
                <a:ext cx="854075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" name="Text Box 7"/>
              <p:cNvSpPr txBox="1">
                <a:spLocks noChangeArrowheads="1"/>
              </p:cNvSpPr>
              <p:nvPr/>
            </p:nvSpPr>
            <p:spPr bwMode="auto">
              <a:xfrm>
                <a:off x="6834188" y="2816225"/>
                <a:ext cx="2179637" cy="1004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Instrumented Products</a:t>
                </a:r>
                <a:br>
                  <a:rPr lang="en-US" sz="1400" b="1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Industry requirements demand faster response to regulations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and standards, with traceability and quality</a:t>
                </a:r>
              </a:p>
            </p:txBody>
          </p:sp>
        </p:grpSp>
        <p:grpSp>
          <p:nvGrpSpPr>
            <p:cNvPr id="37" name="Group 2"/>
            <p:cNvGrpSpPr>
              <a:grpSpLocks/>
            </p:cNvGrpSpPr>
            <p:nvPr/>
          </p:nvGrpSpPr>
          <p:grpSpPr bwMode="auto">
            <a:xfrm>
              <a:off x="322" y="1774"/>
              <a:ext cx="1691" cy="749"/>
              <a:chOff x="511175" y="2816225"/>
              <a:chExt cx="2684463" cy="1189038"/>
            </a:xfrm>
          </p:grpSpPr>
          <p:pic>
            <p:nvPicPr>
              <p:cNvPr id="46" name="Picture 47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195513" y="3090863"/>
                <a:ext cx="1000125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Text Box 56"/>
              <p:cNvSpPr txBox="1">
                <a:spLocks noChangeArrowheads="1"/>
              </p:cNvSpPr>
              <p:nvPr/>
            </p:nvSpPr>
            <p:spPr bwMode="auto">
              <a:xfrm>
                <a:off x="511175" y="2816225"/>
                <a:ext cx="1911350" cy="9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Social Business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Broader set of stakeholders collaborates to deliver continuous innovation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and value</a:t>
                </a:r>
              </a:p>
            </p:txBody>
          </p:sp>
        </p:grpSp>
        <p:grpSp>
          <p:nvGrpSpPr>
            <p:cNvPr id="39" name="Group 1"/>
            <p:cNvGrpSpPr>
              <a:grpSpLocks/>
            </p:cNvGrpSpPr>
            <p:nvPr/>
          </p:nvGrpSpPr>
          <p:grpSpPr bwMode="auto">
            <a:xfrm>
              <a:off x="159" y="2590"/>
              <a:ext cx="1526" cy="748"/>
              <a:chOff x="252413" y="4111625"/>
              <a:chExt cx="2422525" cy="1187450"/>
            </a:xfrm>
          </p:grpSpPr>
          <p:sp>
            <p:nvSpPr>
              <p:cNvPr id="40" name="Text Box 4"/>
              <p:cNvSpPr txBox="1">
                <a:spLocks noChangeArrowheads="1"/>
              </p:cNvSpPr>
              <p:nvPr/>
            </p:nvSpPr>
            <p:spPr bwMode="auto">
              <a:xfrm>
                <a:off x="252413" y="4111625"/>
                <a:ext cx="1503362" cy="1187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Mobile</a:t>
                </a:r>
                <a:b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Modern workforce 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expects constantly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updated software to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connect to enterprise systems</a:t>
                </a:r>
              </a:p>
            </p:txBody>
          </p:sp>
          <p:grpSp>
            <p:nvGrpSpPr>
              <p:cNvPr id="41" name="Group 49"/>
              <p:cNvGrpSpPr>
                <a:grpSpLocks/>
              </p:cNvGrpSpPr>
              <p:nvPr/>
            </p:nvGrpSpPr>
            <p:grpSpPr bwMode="auto">
              <a:xfrm>
                <a:off x="1712913" y="4278313"/>
                <a:ext cx="962025" cy="962025"/>
                <a:chOff x="539339" y="2419530"/>
                <a:chExt cx="1567326" cy="1243127"/>
              </a:xfrm>
            </p:grpSpPr>
            <p:pic>
              <p:nvPicPr>
                <p:cNvPr id="42" name="Picture 50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1441556" y="2644249"/>
                  <a:ext cx="253184" cy="3538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51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 flipH="1">
                  <a:off x="1335058" y="2821156"/>
                  <a:ext cx="771607" cy="44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52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539339" y="2419530"/>
                  <a:ext cx="916283" cy="6311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53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23733" y="3021968"/>
                  <a:ext cx="988621" cy="6406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6879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229" y="311151"/>
            <a:ext cx="10972800" cy="646331"/>
          </a:xfrm>
        </p:spPr>
        <p:txBody>
          <a:bodyPr/>
          <a:lstStyle/>
          <a:p>
            <a:r>
              <a:rPr lang="en-US" sz="3600" dirty="0" err="1">
                <a:solidFill>
                  <a:schemeClr val="tx2"/>
                </a:solidFill>
                <a:latin typeface="+mn-lt"/>
              </a:rPr>
              <a:t>DevSecOps</a:t>
            </a:r>
            <a:r>
              <a:rPr lang="en-US" sz="3600" dirty="0">
                <a:solidFill>
                  <a:schemeClr val="tx2"/>
                </a:solidFill>
                <a:latin typeface="+mn-lt"/>
              </a:rPr>
              <a:t>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AutoShape 39"/>
          <p:cNvSpPr>
            <a:spLocks noChangeArrowheads="1"/>
          </p:cNvSpPr>
          <p:nvPr/>
        </p:nvSpPr>
        <p:spPr bwMode="auto">
          <a:xfrm>
            <a:off x="808038" y="2133600"/>
            <a:ext cx="2220912" cy="1203325"/>
          </a:xfrm>
          <a:prstGeom prst="roundRect">
            <a:avLst>
              <a:gd name="adj" fmla="val 10847"/>
            </a:avLst>
          </a:prstGeom>
          <a:solidFill>
            <a:srgbClr val="8CC63F"/>
          </a:solidFill>
          <a:ln w="9525">
            <a:noFill/>
            <a:round/>
            <a:headEnd/>
            <a:tailEnd/>
          </a:ln>
          <a:effectLst>
            <a:outerShdw dist="38100" dir="5400000" algn="t" rotWithShape="0">
              <a:srgbClr val="808080">
                <a:alpha val="39999"/>
              </a:srgbClr>
            </a:outerShdw>
          </a:effectLst>
        </p:spPr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Accelerate</a:t>
            </a:r>
            <a:b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</a:b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software delivery</a:t>
            </a:r>
          </a:p>
          <a:p>
            <a:pPr algn="ctr">
              <a:defRPr/>
            </a:pPr>
            <a:r>
              <a:rPr lang="en-US" sz="1400" i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faster time to value</a:t>
            </a:r>
            <a:endParaRPr lang="en-US" sz="14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7" name="AutoShape 39"/>
          <p:cNvSpPr>
            <a:spLocks noChangeArrowheads="1"/>
          </p:cNvSpPr>
          <p:nvPr/>
        </p:nvSpPr>
        <p:spPr bwMode="auto">
          <a:xfrm>
            <a:off x="808038" y="3463925"/>
            <a:ext cx="2220912" cy="1203325"/>
          </a:xfrm>
          <a:prstGeom prst="roundRect">
            <a:avLst>
              <a:gd name="adj" fmla="val 10847"/>
            </a:avLst>
          </a:prstGeom>
          <a:solidFill>
            <a:srgbClr val="8CC63F"/>
          </a:solidFill>
          <a:ln w="9525">
            <a:noFill/>
            <a:round/>
            <a:headEnd/>
            <a:tailEnd/>
          </a:ln>
          <a:effectLst>
            <a:outerShdw dist="38100" dir="5400000" algn="t" rotWithShape="0">
              <a:srgbClr val="808080">
                <a:alpha val="39999"/>
              </a:srgbClr>
            </a:outerShdw>
          </a:effectLst>
        </p:spPr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Balance speed, cost, quality and risk</a:t>
            </a:r>
          </a:p>
          <a:p>
            <a:pPr algn="ctr">
              <a:defRPr/>
            </a:pPr>
            <a:r>
              <a:rPr lang="en-US" sz="1400" i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increased capacity to innovate</a:t>
            </a:r>
          </a:p>
        </p:txBody>
      </p:sp>
      <p:sp>
        <p:nvSpPr>
          <p:cNvPr id="8" name="AutoShape 39"/>
          <p:cNvSpPr>
            <a:spLocks noChangeArrowheads="1"/>
          </p:cNvSpPr>
          <p:nvPr/>
        </p:nvSpPr>
        <p:spPr bwMode="auto">
          <a:xfrm>
            <a:off x="808038" y="4794250"/>
            <a:ext cx="2220912" cy="1203325"/>
          </a:xfrm>
          <a:prstGeom prst="roundRect">
            <a:avLst>
              <a:gd name="adj" fmla="val 10847"/>
            </a:avLst>
          </a:prstGeom>
          <a:solidFill>
            <a:srgbClr val="8CC63F"/>
          </a:solidFill>
          <a:ln w="9525">
            <a:noFill/>
            <a:round/>
            <a:headEnd/>
            <a:tailEnd/>
          </a:ln>
          <a:effectLst>
            <a:outerShdw dist="38100" dir="5400000" algn="t" rotWithShape="0">
              <a:srgbClr val="808080">
                <a:alpha val="39999"/>
              </a:srgbClr>
            </a:outerShdw>
          </a:effectLst>
        </p:spPr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Reduce time to customer feedback</a:t>
            </a:r>
          </a:p>
          <a:p>
            <a:pPr algn="ctr">
              <a:defRPr/>
            </a:pPr>
            <a:r>
              <a:rPr lang="en-US" sz="1400" i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improved customer experience</a:t>
            </a: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3213100" y="1989138"/>
            <a:ext cx="6330950" cy="4033837"/>
            <a:chOff x="2627313" y="1989138"/>
            <a:chExt cx="6330950" cy="4033837"/>
          </a:xfrm>
        </p:grpSpPr>
        <p:pic>
          <p:nvPicPr>
            <p:cNvPr id="10" name="Picture 67" descr="slide1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05713" y="3011488"/>
              <a:ext cx="395287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68" descr="slide16monitor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29013" y="3008313"/>
              <a:ext cx="62071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69" descr="slide16reles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35575" y="5627688"/>
              <a:ext cx="439738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0" descr="sldie16feedback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89338" y="4354513"/>
              <a:ext cx="452437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1" descr="slide16 testi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61275" y="4356100"/>
              <a:ext cx="4111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5770563" y="5627688"/>
              <a:ext cx="1246187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 Release and Deployment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2643188" y="4194175"/>
              <a:ext cx="923925" cy="78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r"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</a:t>
              </a:r>
              <a:br>
                <a:rPr lang="en-US" sz="1000" dirty="0">
                  <a:solidFill>
                    <a:srgbClr val="000000"/>
                  </a:solidFill>
                </a:rPr>
              </a:br>
              <a:r>
                <a:rPr lang="en-US" sz="1000" dirty="0">
                  <a:solidFill>
                    <a:srgbClr val="000000"/>
                  </a:solidFill>
                </a:rPr>
                <a:t>Customer Feedback and Optimization</a:t>
              </a:r>
            </a:p>
          </p:txBody>
        </p:sp>
        <p:cxnSp>
          <p:nvCxnSpPr>
            <p:cNvPr id="17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6953250" y="3975100"/>
              <a:ext cx="1123950" cy="1071563"/>
            </a:xfrm>
            <a:prstGeom prst="straightConnector1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Oval 56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44950" y="2441575"/>
              <a:ext cx="3698875" cy="327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Oval 59"/>
            <p:cNvGrpSpPr>
              <a:grpSpLocks/>
            </p:cNvGrpSpPr>
            <p:nvPr/>
          </p:nvGrpSpPr>
          <p:grpSpPr bwMode="auto">
            <a:xfrm>
              <a:off x="5503863" y="2620963"/>
              <a:ext cx="871537" cy="719137"/>
              <a:chOff x="6041136" y="1950720"/>
              <a:chExt cx="1042416" cy="859536"/>
            </a:xfrm>
          </p:grpSpPr>
          <p:pic>
            <p:nvPicPr>
              <p:cNvPr id="49" name="Oval 59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6041136" y="1950720"/>
                <a:ext cx="1042416" cy="859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Text Box 81"/>
              <p:cNvSpPr txBox="1">
                <a:spLocks noChangeArrowheads="1"/>
              </p:cNvSpPr>
              <p:nvPr/>
            </p:nvSpPr>
            <p:spPr bwMode="auto">
              <a:xfrm>
                <a:off x="6196973" y="2081959"/>
                <a:ext cx="725155" cy="593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Oval 60"/>
            <p:cNvGrpSpPr>
              <a:grpSpLocks/>
            </p:cNvGrpSpPr>
            <p:nvPr/>
          </p:nvGrpSpPr>
          <p:grpSpPr bwMode="auto">
            <a:xfrm>
              <a:off x="6365875" y="3309938"/>
              <a:ext cx="871538" cy="715962"/>
              <a:chOff x="7071360" y="2773680"/>
              <a:chExt cx="1042416" cy="853440"/>
            </a:xfrm>
          </p:grpSpPr>
          <p:pic>
            <p:nvPicPr>
              <p:cNvPr id="47" name="Oval 60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071360" y="2773680"/>
                <a:ext cx="1042416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 Box 84"/>
              <p:cNvSpPr txBox="1">
                <a:spLocks noChangeArrowheads="1"/>
              </p:cNvSpPr>
              <p:nvPr/>
            </p:nvSpPr>
            <p:spPr bwMode="auto">
              <a:xfrm>
                <a:off x="7227260" y="2902465"/>
                <a:ext cx="725155" cy="592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Oval 61"/>
            <p:cNvGrpSpPr>
              <a:grpSpLocks/>
            </p:cNvGrpSpPr>
            <p:nvPr/>
          </p:nvGrpSpPr>
          <p:grpSpPr bwMode="auto">
            <a:xfrm>
              <a:off x="4570413" y="3316288"/>
              <a:ext cx="877887" cy="714375"/>
              <a:chOff x="4925568" y="2779776"/>
              <a:chExt cx="1048512" cy="853440"/>
            </a:xfrm>
          </p:grpSpPr>
          <p:pic>
            <p:nvPicPr>
              <p:cNvPr id="45" name="Oval 61"/>
              <p:cNvPicPr>
                <a:picLocks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925568" y="2779776"/>
                <a:ext cx="1048512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6" name="Text Box 87"/>
              <p:cNvSpPr txBox="1">
                <a:spLocks noChangeArrowheads="1"/>
              </p:cNvSpPr>
              <p:nvPr/>
            </p:nvSpPr>
            <p:spPr bwMode="auto">
              <a:xfrm>
                <a:off x="5084135" y="2907227"/>
                <a:ext cx="725155" cy="592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" name="Oval 62"/>
            <p:cNvGrpSpPr>
              <a:grpSpLocks/>
            </p:cNvGrpSpPr>
            <p:nvPr/>
          </p:nvGrpSpPr>
          <p:grpSpPr bwMode="auto">
            <a:xfrm>
              <a:off x="5494338" y="4040188"/>
              <a:ext cx="873125" cy="715962"/>
              <a:chOff x="6028944" y="3645408"/>
              <a:chExt cx="1042416" cy="853440"/>
            </a:xfrm>
          </p:grpSpPr>
          <p:pic>
            <p:nvPicPr>
              <p:cNvPr id="43" name="Oval 62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6028944" y="3645408"/>
                <a:ext cx="1042416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" name="Text Box 90"/>
              <p:cNvSpPr txBox="1">
                <a:spLocks noChangeArrowheads="1"/>
              </p:cNvSpPr>
              <p:nvPr/>
            </p:nvSpPr>
            <p:spPr bwMode="auto">
              <a:xfrm>
                <a:off x="6184273" y="3773769"/>
                <a:ext cx="725155" cy="591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3" name="Picture 39" descr="slide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343400" y="2532063"/>
              <a:ext cx="3097213" cy="252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83"/>
            <p:cNvGrpSpPr>
              <a:grpSpLocks/>
            </p:cNvGrpSpPr>
            <p:nvPr/>
          </p:nvGrpSpPr>
          <p:grpSpPr bwMode="auto">
            <a:xfrm>
              <a:off x="4660900" y="2673350"/>
              <a:ext cx="2414588" cy="1993900"/>
              <a:chOff x="3116767" y="2335201"/>
              <a:chExt cx="2839260" cy="2863647"/>
            </a:xfrm>
          </p:grpSpPr>
          <p:sp>
            <p:nvSpPr>
              <p:cNvPr id="39" name="Circular Arrow 69"/>
              <p:cNvSpPr>
                <a:spLocks/>
              </p:cNvSpPr>
              <p:nvPr/>
            </p:nvSpPr>
            <p:spPr bwMode="auto">
              <a:xfrm rot="9894291">
                <a:off x="3226903" y="2335201"/>
                <a:ext cx="2686189" cy="2681249"/>
              </a:xfrm>
              <a:custGeom>
                <a:avLst/>
                <a:gdLst>
                  <a:gd name="T0" fmla="*/ 1220893 w 2684258"/>
                  <a:gd name="T1" fmla="*/ 164706 h 2679834"/>
                  <a:gd name="T2" fmla="*/ 2476427 w 2684258"/>
                  <a:gd name="T3" fmla="*/ 988175 h 2679834"/>
                  <a:gd name="T4" fmla="*/ 2629588 w 2684258"/>
                  <a:gd name="T5" fmla="*/ 984070 h 2679834"/>
                  <a:gd name="T6" fmla="*/ 2415299 w 2684258"/>
                  <a:gd name="T7" fmla="*/ 1313215 h 2679834"/>
                  <a:gd name="T8" fmla="*/ 2083273 w 2684258"/>
                  <a:gd name="T9" fmla="*/ 998713 h 2679834"/>
                  <a:gd name="T10" fmla="*/ 2235101 w 2684258"/>
                  <a:gd name="T11" fmla="*/ 994643 h 2679834"/>
                  <a:gd name="T12" fmla="*/ 1244889 w 2684258"/>
                  <a:gd name="T13" fmla="*/ 393295 h 2679834"/>
                  <a:gd name="T14" fmla="*/ 1220893 w 2684258"/>
                  <a:gd name="T15" fmla="*/ 164706 h 267983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4258" h="2679834">
                    <a:moveTo>
                      <a:pt x="1218766" y="164461"/>
                    </a:moveTo>
                    <a:cubicBezTo>
                      <a:pt x="1779369" y="105846"/>
                      <a:pt x="2303658" y="449799"/>
                      <a:pt x="2472113" y="986704"/>
                    </a:cubicBezTo>
                    <a:lnTo>
                      <a:pt x="2625008" y="982606"/>
                    </a:lnTo>
                    <a:lnTo>
                      <a:pt x="2411092" y="1311261"/>
                    </a:lnTo>
                    <a:lnTo>
                      <a:pt x="2079643" y="997226"/>
                    </a:lnTo>
                    <a:lnTo>
                      <a:pt x="2231207" y="993163"/>
                    </a:lnTo>
                    <a:cubicBezTo>
                      <a:pt x="2074743" y="593846"/>
                      <a:pt x="1670124" y="348061"/>
                      <a:pt x="1242720" y="392709"/>
                    </a:cubicBezTo>
                    <a:lnTo>
                      <a:pt x="1218766" y="16446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  <p:sp>
            <p:nvSpPr>
              <p:cNvPr id="40" name="Circular Arrow 70"/>
              <p:cNvSpPr>
                <a:spLocks/>
              </p:cNvSpPr>
              <p:nvPr/>
            </p:nvSpPr>
            <p:spPr bwMode="auto">
              <a:xfrm rot="-921305">
                <a:off x="3273570" y="2476559"/>
                <a:ext cx="2682457" cy="2681249"/>
              </a:xfrm>
              <a:custGeom>
                <a:avLst/>
                <a:gdLst>
                  <a:gd name="T0" fmla="*/ 1239783 w 2682761"/>
                  <a:gd name="T1" fmla="*/ 162536 h 2681664"/>
                  <a:gd name="T2" fmla="*/ 2470832 w 2682761"/>
                  <a:gd name="T3" fmla="*/ 988018 h 2681664"/>
                  <a:gd name="T4" fmla="*/ 2623872 w 2682761"/>
                  <a:gd name="T5" fmla="*/ 983916 h 2681664"/>
                  <a:gd name="T6" fmla="*/ 2409539 w 2682761"/>
                  <a:gd name="T7" fmla="*/ 1312404 h 2681664"/>
                  <a:gd name="T8" fmla="*/ 2078105 w 2682761"/>
                  <a:gd name="T9" fmla="*/ 998547 h 2681664"/>
                  <a:gd name="T10" fmla="*/ 2229824 w 2682761"/>
                  <a:gd name="T11" fmla="*/ 994479 h 2681664"/>
                  <a:gd name="T12" fmla="*/ 1259525 w 2682761"/>
                  <a:gd name="T13" fmla="*/ 391378 h 2681664"/>
                  <a:gd name="T14" fmla="*/ 1239783 w 2682761"/>
                  <a:gd name="T15" fmla="*/ 162536 h 26816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2761" h="2681664">
                    <a:moveTo>
                      <a:pt x="1239717" y="162511"/>
                    </a:moveTo>
                    <a:cubicBezTo>
                      <a:pt x="1792972" y="114821"/>
                      <a:pt x="2304973" y="458109"/>
                      <a:pt x="2470701" y="987865"/>
                    </a:cubicBezTo>
                    <a:lnTo>
                      <a:pt x="2623732" y="983764"/>
                    </a:lnTo>
                    <a:lnTo>
                      <a:pt x="2409410" y="1312201"/>
                    </a:lnTo>
                    <a:lnTo>
                      <a:pt x="2077995" y="998393"/>
                    </a:lnTo>
                    <a:lnTo>
                      <a:pt x="2229705" y="994326"/>
                    </a:lnTo>
                    <a:cubicBezTo>
                      <a:pt x="2075909" y="600498"/>
                      <a:pt x="1680898" y="354998"/>
                      <a:pt x="1259458" y="391318"/>
                    </a:cubicBezTo>
                    <a:lnTo>
                      <a:pt x="1239717" y="16251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  <p:sp>
            <p:nvSpPr>
              <p:cNvPr id="41" name="Circular Arrow 71"/>
              <p:cNvSpPr>
                <a:spLocks/>
              </p:cNvSpPr>
              <p:nvPr/>
            </p:nvSpPr>
            <p:spPr bwMode="auto">
              <a:xfrm rot="-6500122">
                <a:off x="3115297" y="2448391"/>
                <a:ext cx="2683528" cy="2680589"/>
              </a:xfrm>
              <a:custGeom>
                <a:avLst/>
                <a:gdLst>
                  <a:gd name="T0" fmla="*/ 1251626 w 2683495"/>
                  <a:gd name="T1" fmla="*/ 161376 h 2682762"/>
                  <a:gd name="T2" fmla="*/ 2473435 w 2683495"/>
                  <a:gd name="T3" fmla="*/ 988924 h 2682762"/>
                  <a:gd name="T4" fmla="*/ 2625925 w 2683495"/>
                  <a:gd name="T5" fmla="*/ 988029 h 2682762"/>
                  <a:gd name="T6" fmla="*/ 2411649 w 2683495"/>
                  <a:gd name="T7" fmla="*/ 1332525 h 2682762"/>
                  <a:gd name="T8" fmla="*/ 2079496 w 2683495"/>
                  <a:gd name="T9" fmla="*/ 991237 h 2682762"/>
                  <a:gd name="T10" fmla="*/ 2230452 w 2683495"/>
                  <a:gd name="T11" fmla="*/ 990351 h 2682762"/>
                  <a:gd name="T12" fmla="*/ 1269262 w 2683495"/>
                  <a:gd name="T13" fmla="*/ 390012 h 2682762"/>
                  <a:gd name="T14" fmla="*/ 1251626 w 2683495"/>
                  <a:gd name="T15" fmla="*/ 161376 h 26827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3495" h="2682762">
                    <a:moveTo>
                      <a:pt x="1250977" y="161687"/>
                    </a:moveTo>
                    <a:cubicBezTo>
                      <a:pt x="1801702" y="119338"/>
                      <a:pt x="2308501" y="463439"/>
                      <a:pt x="2472152" y="990827"/>
                    </a:cubicBezTo>
                    <a:lnTo>
                      <a:pt x="2624563" y="989930"/>
                    </a:lnTo>
                    <a:lnTo>
                      <a:pt x="2410398" y="1335089"/>
                    </a:lnTo>
                    <a:lnTo>
                      <a:pt x="2078416" y="993145"/>
                    </a:lnTo>
                    <a:lnTo>
                      <a:pt x="2229295" y="992257"/>
                    </a:lnTo>
                    <a:cubicBezTo>
                      <a:pt x="2075922" y="602650"/>
                      <a:pt x="1686218" y="358653"/>
                      <a:pt x="1268603" y="390762"/>
                    </a:cubicBezTo>
                    <a:lnTo>
                      <a:pt x="1250977" y="16168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  <p:sp>
            <p:nvSpPr>
              <p:cNvPr id="42" name="Circular Arrow 72"/>
              <p:cNvSpPr>
                <a:spLocks/>
              </p:cNvSpPr>
              <p:nvPr/>
            </p:nvSpPr>
            <p:spPr bwMode="auto">
              <a:xfrm rot="3874409">
                <a:off x="3264841" y="2515128"/>
                <a:ext cx="2681249" cy="2686190"/>
              </a:xfrm>
              <a:custGeom>
                <a:avLst/>
                <a:gdLst>
                  <a:gd name="T0" fmla="*/ 1217365 w 2681664"/>
                  <a:gd name="T1" fmla="*/ 164739 h 2685755"/>
                  <a:gd name="T2" fmla="*/ 2470228 w 2681664"/>
                  <a:gd name="T3" fmla="*/ 990648 h 2685755"/>
                  <a:gd name="T4" fmla="*/ 2623333 w 2681664"/>
                  <a:gd name="T5" fmla="*/ 986542 h 2685755"/>
                  <a:gd name="T6" fmla="*/ 2408688 w 2681664"/>
                  <a:gd name="T7" fmla="*/ 1315119 h 2685755"/>
                  <a:gd name="T8" fmla="*/ 2077511 w 2681664"/>
                  <a:gd name="T9" fmla="*/ 1001182 h 2685755"/>
                  <a:gd name="T10" fmla="*/ 2229313 w 2681664"/>
                  <a:gd name="T11" fmla="*/ 997109 h 2685755"/>
                  <a:gd name="T12" fmla="*/ 1241338 w 2681664"/>
                  <a:gd name="T13" fmla="*/ 393292 h 2685755"/>
                  <a:gd name="T14" fmla="*/ 1217365 w 2681664"/>
                  <a:gd name="T15" fmla="*/ 164739 h 26857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1664" h="2685755">
                    <a:moveTo>
                      <a:pt x="1217176" y="164631"/>
                    </a:moveTo>
                    <a:cubicBezTo>
                      <a:pt x="1777722" y="105598"/>
                      <a:pt x="2301967" y="451018"/>
                      <a:pt x="2469846" y="990002"/>
                    </a:cubicBezTo>
                    <a:lnTo>
                      <a:pt x="2622927" y="985898"/>
                    </a:lnTo>
                    <a:lnTo>
                      <a:pt x="2408315" y="1314261"/>
                    </a:lnTo>
                    <a:lnTo>
                      <a:pt x="2077190" y="1000528"/>
                    </a:lnTo>
                    <a:lnTo>
                      <a:pt x="2228968" y="996459"/>
                    </a:lnTo>
                    <a:cubicBezTo>
                      <a:pt x="2073102" y="595138"/>
                      <a:pt x="1668514" y="347990"/>
                      <a:pt x="1241146" y="393035"/>
                    </a:cubicBezTo>
                    <a:lnTo>
                      <a:pt x="1217176" y="16463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</p:grpSp>
        <p:sp>
          <p:nvSpPr>
            <p:cNvPr id="25" name="TextBox 64"/>
            <p:cNvSpPr txBox="1">
              <a:spLocks noChangeArrowheads="1"/>
            </p:cNvSpPr>
            <p:nvPr/>
          </p:nvSpPr>
          <p:spPr bwMode="auto">
            <a:xfrm>
              <a:off x="4521200" y="3494088"/>
              <a:ext cx="979488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Monitor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Optimize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26" name="TextBox 65"/>
            <p:cNvSpPr txBox="1">
              <a:spLocks noChangeArrowheads="1"/>
            </p:cNvSpPr>
            <p:nvPr/>
          </p:nvSpPr>
          <p:spPr bwMode="auto">
            <a:xfrm>
              <a:off x="6407150" y="3489325"/>
              <a:ext cx="790575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Develop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Test</a:t>
              </a:r>
            </a:p>
          </p:txBody>
        </p:sp>
        <p:sp>
          <p:nvSpPr>
            <p:cNvPr id="27" name="TextBox 66"/>
            <p:cNvSpPr txBox="1">
              <a:spLocks noChangeArrowheads="1"/>
            </p:cNvSpPr>
            <p:nvPr/>
          </p:nvSpPr>
          <p:spPr bwMode="auto">
            <a:xfrm>
              <a:off x="5502275" y="4210050"/>
              <a:ext cx="862013" cy="38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Release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Deploy</a:t>
              </a:r>
            </a:p>
          </p:txBody>
        </p:sp>
        <p:sp>
          <p:nvSpPr>
            <p:cNvPr id="28" name="TextBox 67"/>
            <p:cNvSpPr txBox="1">
              <a:spLocks noChangeArrowheads="1"/>
            </p:cNvSpPr>
            <p:nvPr/>
          </p:nvSpPr>
          <p:spPr bwMode="auto">
            <a:xfrm>
              <a:off x="5448300" y="2776538"/>
              <a:ext cx="946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Plan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Measure</a:t>
              </a:r>
            </a:p>
          </p:txBody>
        </p:sp>
        <p:sp>
          <p:nvSpPr>
            <p:cNvPr id="29" name="TextBox 4"/>
            <p:cNvSpPr txBox="1">
              <a:spLocks noChangeAspect="1" noChangeArrowheads="1"/>
            </p:cNvSpPr>
            <p:nvPr/>
          </p:nvSpPr>
          <p:spPr bwMode="auto">
            <a:xfrm>
              <a:off x="5237163" y="3322638"/>
              <a:ext cx="1333500" cy="78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Font typeface="Times New Roman" pitchFamily="18" charset="0"/>
                <a:buNone/>
              </a:pPr>
              <a:r>
                <a:rPr lang="en-US" sz="1000" b="1" dirty="0"/>
                <a:t>Continuous</a:t>
              </a:r>
              <a:br>
                <a:rPr lang="en-US" sz="1000" b="1" dirty="0"/>
              </a:br>
              <a:r>
                <a:rPr lang="en-US" sz="1000" b="1" dirty="0"/>
                <a:t>innovation,</a:t>
              </a:r>
              <a:br>
                <a:rPr lang="en-US" sz="1000" b="1" dirty="0"/>
              </a:br>
              <a:r>
                <a:rPr lang="en-US" sz="1000" b="1" dirty="0"/>
                <a:t>feedback and improvements</a:t>
              </a:r>
            </a:p>
          </p:txBody>
        </p:sp>
        <p:sp>
          <p:nvSpPr>
            <p:cNvPr id="30" name="AutoShape 66" descr="9k="/>
            <p:cNvSpPr>
              <a:spLocks noChangeAspect="1" noChangeArrowheads="1"/>
            </p:cNvSpPr>
            <p:nvPr/>
          </p:nvSpPr>
          <p:spPr bwMode="auto">
            <a:xfrm>
              <a:off x="6327775" y="3617913"/>
              <a:ext cx="242888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eaLnBrk="0" hangingPunct="0"/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31" name="AutoShape 68" descr="9k="/>
            <p:cNvSpPr>
              <a:spLocks noChangeAspect="1" noChangeArrowheads="1"/>
            </p:cNvSpPr>
            <p:nvPr/>
          </p:nvSpPr>
          <p:spPr bwMode="auto">
            <a:xfrm>
              <a:off x="6327775" y="3617913"/>
              <a:ext cx="242888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eaLnBrk="0" hangingPunct="0"/>
              <a:endParaRPr lang="en-US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6953250" y="3975100"/>
              <a:ext cx="1123950" cy="1073150"/>
            </a:xfrm>
            <a:prstGeom prst="straightConnector1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2627313" y="2994025"/>
              <a:ext cx="860425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r"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</a:t>
              </a:r>
              <a:br>
                <a:rPr lang="en-US" sz="1000" dirty="0">
                  <a:solidFill>
                    <a:srgbClr val="000000"/>
                  </a:solidFill>
                </a:rPr>
              </a:br>
              <a:r>
                <a:rPr lang="en-US" sz="1000" dirty="0">
                  <a:solidFill>
                    <a:srgbClr val="000000"/>
                  </a:solidFill>
                </a:rPr>
                <a:t>Monitoring</a:t>
              </a: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8078788" y="3011488"/>
              <a:ext cx="879475" cy="43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Collaborative Development</a:t>
              </a:r>
            </a:p>
          </p:txBody>
        </p:sp>
        <p:grpSp>
          <p:nvGrpSpPr>
            <p:cNvPr id="35" name="Group 105"/>
            <p:cNvGrpSpPr>
              <a:grpSpLocks/>
            </p:cNvGrpSpPr>
            <p:nvPr/>
          </p:nvGrpSpPr>
          <p:grpSpPr bwMode="auto">
            <a:xfrm>
              <a:off x="5157788" y="1989138"/>
              <a:ext cx="1597025" cy="433387"/>
              <a:chOff x="2365" y="981"/>
              <a:chExt cx="1164" cy="316"/>
            </a:xfrm>
          </p:grpSpPr>
          <p:pic>
            <p:nvPicPr>
              <p:cNvPr id="37" name="Picture 106" descr="slide16business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365" y="1009"/>
                <a:ext cx="3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2713" y="981"/>
                <a:ext cx="816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spcBef>
                    <a:spcPct val="50000"/>
                  </a:spcBef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000" dirty="0">
                    <a:solidFill>
                      <a:srgbClr val="000000"/>
                    </a:solidFill>
                  </a:rPr>
                  <a:t>Continuous</a:t>
                </a:r>
                <a:br>
                  <a:rPr lang="en-US" sz="1000" dirty="0">
                    <a:solidFill>
                      <a:srgbClr val="000000"/>
                    </a:solidFill>
                  </a:rPr>
                </a:br>
                <a:r>
                  <a:rPr lang="en-US" sz="1000" dirty="0">
                    <a:solidFill>
                      <a:srgbClr val="000000"/>
                    </a:solidFill>
                  </a:rPr>
                  <a:t>Business Planning</a:t>
                </a:r>
              </a:p>
            </p:txBody>
          </p:sp>
        </p:grpSp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8161338" y="4356100"/>
              <a:ext cx="750887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</a:t>
              </a:r>
              <a:br>
                <a:rPr lang="en-US" sz="1000" dirty="0">
                  <a:solidFill>
                    <a:srgbClr val="000000"/>
                  </a:solidFill>
                </a:rPr>
              </a:br>
              <a:r>
                <a:rPr lang="en-US" sz="1000" dirty="0">
                  <a:solidFill>
                    <a:srgbClr val="000000"/>
                  </a:solidFill>
                </a:rPr>
                <a:t>Testing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9802587" y="2646368"/>
            <a:ext cx="20846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595959"/>
                </a:solidFill>
              </a:rPr>
              <a:t>Enterprise capability for continuous software delivery that enables clients to seize market opportunities and reduce time to customer feedback</a:t>
            </a:r>
          </a:p>
        </p:txBody>
      </p:sp>
    </p:spTree>
    <p:extLst>
      <p:ext uri="{BB962C8B-B14F-4D97-AF65-F5344CB8AC3E}">
        <p14:creationId xmlns:p14="http://schemas.microsoft.com/office/powerpoint/2010/main" val="83057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9489" y="327614"/>
            <a:ext cx="11277599" cy="492904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OVERVIEW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28378" y="1430072"/>
            <a:ext cx="3918796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Software Engineering (ERP, CRM, Web, DB, Interfaces etc.)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Cyber security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Quality Assurance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Program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Cloud Computing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AI / ML / IOT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Data, Analytics &amp; BI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71964" y="1430072"/>
            <a:ext cx="3572064" cy="19989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120 Employees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HQ in Washington DC Metro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Offices in Silicon Valley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Offshore development facility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Trusted partner for large enterprises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71963" y="4097072"/>
            <a:ext cx="3572065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Quality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Cost-competitive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Innovative Solutions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Highly Responsive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Customized Products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Extremely talented &amp; committed staff &amp; partners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7428" y="9728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Core Competence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68996" y="9728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Overview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55270" y="36017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Customer Success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53228" y="35636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Advantage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28378" y="4097072"/>
            <a:ext cx="37338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IRS – App Dev, Cybersecurity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Cisco – Mission Critical App Dev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USPTO – Infrastructure, SDLC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HISD – Mobile/IoT App Dev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MWAA – IT Support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NIH – Data Analytics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DoD– SharePoint Development </a:t>
            </a:r>
          </a:p>
        </p:txBody>
      </p:sp>
    </p:spTree>
    <p:extLst>
      <p:ext uri="{BB962C8B-B14F-4D97-AF65-F5344CB8AC3E}">
        <p14:creationId xmlns:p14="http://schemas.microsoft.com/office/powerpoint/2010/main" val="2867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2012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Typical patch management process</a:t>
            </a:r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DD7D017F-1E10-0544-AC9A-9F4E57EA8800}"/>
              </a:ext>
            </a:extLst>
          </p:cNvPr>
          <p:cNvSpPr txBox="1"/>
          <p:nvPr/>
        </p:nvSpPr>
        <p:spPr>
          <a:xfrm>
            <a:off x="4512833" y="774926"/>
            <a:ext cx="292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150" dirty="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In accordance with NIST 800-34 Standards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39D35DA-F87C-4319-913D-E661F28C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1" y="720563"/>
            <a:ext cx="5323880" cy="16493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3D3C399-E969-47C4-AB64-D5F4F54F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64" y="2179313"/>
            <a:ext cx="7107301" cy="3797417"/>
          </a:xfrm>
          <a:prstGeom prst="rect">
            <a:avLst/>
          </a:prstGeom>
        </p:spPr>
      </p:pic>
      <p:sp>
        <p:nvSpPr>
          <p:cNvPr id="57" name="Slide Number Placeholder 9">
            <a:extLst>
              <a:ext uri="{FF2B5EF4-FFF2-40B4-BE49-F238E27FC236}">
                <a16:creationId xmlns:a16="http://schemas.microsoft.com/office/drawing/2014/main" id="{60F7E1B2-2E63-7749-A2B6-176FCBCE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2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2012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ITIL BASED O&amp;M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62AD390-1D7B-E64C-A50D-C90F8050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8" y="953204"/>
            <a:ext cx="5648834" cy="565655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91EAF185-59D4-F54E-98C3-F85F68601D23}"/>
              </a:ext>
            </a:extLst>
          </p:cNvPr>
          <p:cNvSpPr txBox="1">
            <a:spLocks noChangeAspect="1"/>
          </p:cNvSpPr>
          <p:nvPr/>
        </p:nvSpPr>
        <p:spPr>
          <a:xfrm>
            <a:off x="9183733" y="2089161"/>
            <a:ext cx="2706323" cy="1963136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Tools, technologies &amp; cybersecurity solutions</a:t>
            </a:r>
          </a:p>
          <a:p>
            <a:pPr marL="285750" marR="0" lvl="0" indent="-285750" algn="l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Policies, Processes, procedures and guidelines</a:t>
            </a:r>
          </a:p>
          <a:p>
            <a:pPr marL="285750" marR="0" lvl="0" indent="-285750" algn="l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Development of training</a:t>
            </a:r>
          </a:p>
          <a:p>
            <a:pPr marL="0" marR="0" lvl="0" indent="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427D2B-4509-4746-8D09-4102C770D646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9442716" y="1372413"/>
            <a:ext cx="2375956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Security Architecture Solution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5F870CA4-61F5-534F-B94D-B48EC3D2260B}"/>
              </a:ext>
            </a:extLst>
          </p:cNvPr>
          <p:cNvSpPr txBox="1">
            <a:spLocks noChangeAspect="1"/>
          </p:cNvSpPr>
          <p:nvPr/>
        </p:nvSpPr>
        <p:spPr>
          <a:xfrm>
            <a:off x="9293596" y="5189880"/>
            <a:ext cx="2486596" cy="646365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Deploy solutions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D8B1E2-D4BF-704F-A77A-707DF5FD9CC5}"/>
              </a:ext>
            </a:extLst>
          </p:cNvPr>
          <p:cNvSpPr txBox="1">
            <a:spLocks noChangeAspect="1"/>
          </p:cNvSpPr>
          <p:nvPr/>
        </p:nvSpPr>
        <p:spPr>
          <a:xfrm>
            <a:off x="9442716" y="4307385"/>
            <a:ext cx="2534269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Preparing the Organization for solution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B165174B-F940-A04A-B3AE-5593BD7135C4}"/>
              </a:ext>
            </a:extLst>
          </p:cNvPr>
          <p:cNvSpPr txBox="1">
            <a:spLocks noChangeAspect="1"/>
          </p:cNvSpPr>
          <p:nvPr/>
        </p:nvSpPr>
        <p:spPr>
          <a:xfrm>
            <a:off x="6073393" y="1982779"/>
            <a:ext cx="2048927" cy="2012380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Security Audits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Compliance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Governance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Penetration Testing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Customer Requirements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BC210-A8E5-274B-A87A-6647888B51A6}"/>
              </a:ext>
            </a:extLst>
          </p:cNvPr>
          <p:cNvSpPr txBox="1">
            <a:spLocks noChangeAspect="1"/>
          </p:cNvSpPr>
          <p:nvPr/>
        </p:nvSpPr>
        <p:spPr>
          <a:xfrm>
            <a:off x="6087731" y="1372413"/>
            <a:ext cx="339627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Assessment and Formulation of Overall Cybersecurity Strategy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D772CCFF-077B-6B43-8D89-9F85D9D0C07E}"/>
              </a:ext>
            </a:extLst>
          </p:cNvPr>
          <p:cNvSpPr txBox="1">
            <a:spLocks noChangeAspect="1"/>
          </p:cNvSpPr>
          <p:nvPr/>
        </p:nvSpPr>
        <p:spPr>
          <a:xfrm>
            <a:off x="6157575" y="4853348"/>
            <a:ext cx="2763933" cy="123216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Monitor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Assess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Mitigate</a:t>
            </a:r>
          </a:p>
          <a:p>
            <a:pPr marL="0" marR="0" lvl="0" indent="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495E8B-E6D9-1940-AEE7-AA64A9200A54}"/>
              </a:ext>
            </a:extLst>
          </p:cNvPr>
          <p:cNvSpPr txBox="1">
            <a:spLocks noChangeAspect="1"/>
          </p:cNvSpPr>
          <p:nvPr/>
        </p:nvSpPr>
        <p:spPr>
          <a:xfrm>
            <a:off x="6157575" y="4368110"/>
            <a:ext cx="2316544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Execute the Solution</a:t>
            </a:r>
          </a:p>
        </p:txBody>
      </p:sp>
      <p:sp>
        <p:nvSpPr>
          <p:cNvPr id="60" name="Slide Number Placeholder 9">
            <a:extLst>
              <a:ext uri="{FF2B5EF4-FFF2-40B4-BE49-F238E27FC236}">
                <a16:creationId xmlns:a16="http://schemas.microsoft.com/office/drawing/2014/main" id="{ECC0C05F-3233-1B40-A401-605923A1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20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7740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Cloud Migration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4037" y="1269364"/>
            <a:ext cx="58816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Application and Data Migration to the Azure/AWS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PCI/PII data masking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Voltage Encryption (AES 256 FPE)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Optimize Cloud scaling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Significant Cost savings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Mainframe Modernization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CI/CD approach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Provide Hybrid Cloud Solutions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Setup Custom DevOps catalogs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Automated Testing tools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Thorough topology review process for future proofing solutions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Moved over 100TB of data from On Prem to Cloud Storage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415087" y="1269364"/>
            <a:ext cx="56007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EBCDIC to ASCII conversion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AWS/Azure Cloud solution – Cost/In-house tools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Application porting without rewrite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Application containerizing (Docker, Kubernetes,ACS)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NSG/Firewall rules for On-Prem to Cloud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Traffic management for most efficient routing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Iaas/PaaS solutions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Import/Export experience to lower bandwidth consumption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Training sessions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No SQL DB solutions (MongoDB, Document DB)</a:t>
            </a:r>
          </a:p>
        </p:txBody>
      </p:sp>
    </p:spTree>
    <p:extLst>
      <p:ext uri="{BB962C8B-B14F-4D97-AF65-F5344CB8AC3E}">
        <p14:creationId xmlns:p14="http://schemas.microsoft.com/office/powerpoint/2010/main" val="111955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23</a:t>
            </a:fld>
            <a:endParaRPr lang="en-US" dirty="0"/>
          </a:p>
        </p:txBody>
      </p:sp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7095824" y="1254008"/>
            <a:ext cx="3962400" cy="2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sp>
        <p:nvSpPr>
          <p:cNvPr id="67" name="Title 3"/>
          <p:cNvSpPr txBox="1">
            <a:spLocks/>
          </p:cNvSpPr>
          <p:nvPr/>
        </p:nvSpPr>
        <p:spPr>
          <a:xfrm>
            <a:off x="264648" y="361289"/>
            <a:ext cx="11277600" cy="509587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Share Point Development at DoD </a:t>
            </a:r>
            <a:endParaRPr lang="en-US" sz="3600" dirty="0">
              <a:solidFill>
                <a:schemeClr val="tx2"/>
              </a:solidFill>
              <a:latin typeface="+mn-lt"/>
              <a:ea typeface="Andale Mono" charset="0"/>
              <a:cs typeface="Andale Mono" charset="0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2296751" y="1057279"/>
            <a:ext cx="7620000" cy="491240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HQ’s SharePoint portal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15 workflow applications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 audience of 1200 users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SharePoint site pages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active Software development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Develop, Administer &amp; Maintain SharePoint Applications &amp; Web Apps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 Learning Management Systems (LMS)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SharePoint technology stack (i.e. the layers of software and services that comprise SharePoint)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SharePoint custom application development and methodology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Software Development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Design for User Experience (UX)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LMS Administration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Department of Defense Information System security requirements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028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Three Tier SharePoint Technology Stack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1498600"/>
            <a:ext cx="5930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SharePoint Architecture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4" y="1141525"/>
            <a:ext cx="7609583" cy="4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4956"/>
            <a:ext cx="10972800" cy="584775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Application Development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Safety critical applications for emergency responders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Enterprise applications across 140K user base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Social multi-media applications across targeted to several million end users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Enterprise data warehouse with advanced analytics and reporting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and requirements analysis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Detailed design, implementation, and integration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Safety critical applications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solutions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Fault-redundant systems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Mission critical applications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Intelligence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41" y="2716171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603764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best practices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Agile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CMMI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Six Sigma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adopted SDLC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Continual development cycle</a:t>
            </a:r>
          </a:p>
          <a:p>
            <a:pPr marL="1778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Distributed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24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Testing Strategy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1"/>
            <a:ext cx="11582400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16"/>
          <p:cNvSpPr txBox="1">
            <a:spLocks/>
          </p:cNvSpPr>
          <p:nvPr/>
        </p:nvSpPr>
        <p:spPr>
          <a:xfrm>
            <a:off x="4165600" y="4190999"/>
            <a:ext cx="7416800" cy="1143001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Secure Communications Performance Testing</a:t>
            </a:r>
          </a:p>
          <a:p>
            <a:pPr marL="171450" indent="-171450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DLP Functionality, Usability and Accessibility (508) Testing</a:t>
            </a: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PCAP Customer Acceptance Testing</a:t>
            </a: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EnCase Forensic Analysis Functionality Testing</a:t>
            </a:r>
          </a:p>
        </p:txBody>
      </p:sp>
      <p:sp>
        <p:nvSpPr>
          <p:cNvPr id="9" name="Text Placeholder 16"/>
          <p:cNvSpPr txBox="1">
            <a:spLocks/>
          </p:cNvSpPr>
          <p:nvPr/>
        </p:nvSpPr>
        <p:spPr>
          <a:xfrm>
            <a:off x="4165600" y="5476224"/>
            <a:ext cx="7416800" cy="772176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Integration &amp; Regression Testing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Performance Testing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UAT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</a:t>
            </a:r>
          </a:p>
        </p:txBody>
      </p:sp>
      <p:sp>
        <p:nvSpPr>
          <p:cNvPr id="11" name="Text Placeholder 16"/>
          <p:cNvSpPr txBox="1">
            <a:spLocks/>
          </p:cNvSpPr>
          <p:nvPr/>
        </p:nvSpPr>
        <p:spPr>
          <a:xfrm>
            <a:off x="1320800" y="4190999"/>
            <a:ext cx="2641600" cy="1143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16"/>
          <p:cNvSpPr txBox="1">
            <a:spLocks/>
          </p:cNvSpPr>
          <p:nvPr/>
        </p:nvSpPr>
        <p:spPr>
          <a:xfrm>
            <a:off x="1320800" y="5476224"/>
            <a:ext cx="2641600" cy="7721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" r="3048" b="2775"/>
          <a:stretch/>
        </p:blipFill>
        <p:spPr>
          <a:xfrm>
            <a:off x="1683362" y="5529247"/>
            <a:ext cx="1916476" cy="666131"/>
          </a:xfrm>
          <a:prstGeom prst="rect">
            <a:avLst/>
          </a:prstGeom>
          <a:noFill/>
        </p:spPr>
      </p:pic>
      <p:pic>
        <p:nvPicPr>
          <p:cNvPr id="1026" name="Picture 2" descr="http://taxprof.typepad.com/.a/6a00d8341c4eab53ef010536a29e0f970b-800w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955" r="3348" b="39058"/>
          <a:stretch/>
        </p:blipFill>
        <p:spPr bwMode="auto">
          <a:xfrm>
            <a:off x="1492614" y="4255410"/>
            <a:ext cx="2399572" cy="1014177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9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15074773"/>
              </p:ext>
            </p:extLst>
          </p:nvPr>
        </p:nvGraphicFramePr>
        <p:xfrm>
          <a:off x="406400" y="1199698"/>
          <a:ext cx="11480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06400" y="282649"/>
            <a:ext cx="109728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dirty="0"/>
              <a:t>Product Offerings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9805" y="4543568"/>
            <a:ext cx="34980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Collaboration amongst disparate groups 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Manage emergency incidence and simulation exercises</a:t>
            </a:r>
          </a:p>
          <a:p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4165600" y="4533782"/>
            <a:ext cx="34980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Unified dispatching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Intelligent personnel allocation 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Real-time multi-media and voice communication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Real-time management reporting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K12 bus riders’ safety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8229600" y="4533782"/>
            <a:ext cx="34980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Comprehensive education lifecycle support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Rapid enablement in literacy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Improving life skills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3202" y="4133279"/>
            <a:ext cx="11524455" cy="296108"/>
            <a:chOff x="2690" y="5271"/>
            <a:chExt cx="2623542" cy="1049416"/>
          </a:xfrm>
        </p:grpSpPr>
        <p:sp>
          <p:nvSpPr>
            <p:cNvPr id="17" name="Rectangle 16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Solves</a:t>
              </a:r>
              <a:endParaRPr lang="en-US" sz="1800" kern="12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275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65815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 Advantages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64198967"/>
              </p:ext>
            </p:extLst>
          </p:nvPr>
        </p:nvGraphicFramePr>
        <p:xfrm>
          <a:off x="224465" y="714153"/>
          <a:ext cx="11684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3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9489" y="327614"/>
            <a:ext cx="11277599" cy="492904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 Certifications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1430619"/>
            <a:ext cx="6096000" cy="45397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SBA 8(a)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GSA IT Schedule 70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 (Minority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SBE (Small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DBE (Disadvantaged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LDBE (Local Disadvantaged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 SWaM (Small, Women-owned, and Minority-owned Business (SWaM)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Cisco ATP (Authorized Technology Provider)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 PSS (Global Supplier)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9001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27001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CMMI Level 3 Certified</a:t>
            </a:r>
          </a:p>
        </p:txBody>
      </p:sp>
    </p:spTree>
    <p:extLst>
      <p:ext uri="{BB962C8B-B14F-4D97-AF65-F5344CB8AC3E}">
        <p14:creationId xmlns:p14="http://schemas.microsoft.com/office/powerpoint/2010/main" val="3156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099" name="Picture 3" descr="C:\Users\Raja\AppData\Local\Microsoft\Windows\Temporary Internet Files\Content.IE5\0WYN61NF\MC900441428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367" y="1675773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80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Contact Information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27" y="1371600"/>
            <a:ext cx="7007375" cy="3886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02408" y="3369849"/>
            <a:ext cx="4144597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4D4D4D"/>
                </a:solidFill>
                <a:latin typeface="+mj-lt"/>
              </a:rPr>
              <a:t>Corporate Headquarters</a:t>
            </a:r>
            <a:r>
              <a:rPr lang="en-US" sz="1400" dirty="0">
                <a:solidFill>
                  <a:srgbClr val="4D4D4D"/>
                </a:solidFill>
                <a:latin typeface="+mj-lt"/>
              </a:rPr>
              <a:t>:</a:t>
            </a:r>
            <a:br>
              <a:rPr lang="en-US" sz="1400" dirty="0">
                <a:solidFill>
                  <a:srgbClr val="4D4D4D"/>
                </a:solidFill>
                <a:latin typeface="+mj-lt"/>
              </a:rPr>
            </a:br>
            <a:r>
              <a:rPr lang="en-US" sz="1400" dirty="0">
                <a:solidFill>
                  <a:srgbClr val="4D4D4D"/>
                </a:solidFill>
                <a:latin typeface="+mj-lt"/>
              </a:rPr>
              <a:t>40 W Gude Dr., Suite 220</a:t>
            </a:r>
            <a:br>
              <a:rPr lang="en-US" sz="1400" dirty="0">
                <a:solidFill>
                  <a:srgbClr val="4D4D4D"/>
                </a:solidFill>
                <a:latin typeface="+mj-lt"/>
              </a:rPr>
            </a:br>
            <a:r>
              <a:rPr lang="en-US" sz="1400" dirty="0">
                <a:solidFill>
                  <a:srgbClr val="4D4D4D"/>
                </a:solidFill>
                <a:latin typeface="+mj-lt"/>
              </a:rPr>
              <a:t>Rockville, MD 20850</a:t>
            </a:r>
            <a:br>
              <a:rPr lang="en-US" sz="1400" dirty="0">
                <a:solidFill>
                  <a:srgbClr val="4D4D4D"/>
                </a:solidFill>
                <a:latin typeface="+mj-lt"/>
              </a:rPr>
            </a:br>
            <a:r>
              <a:rPr lang="en-US" sz="1400" dirty="0">
                <a:solidFill>
                  <a:srgbClr val="4D4D4D"/>
                </a:solidFill>
                <a:latin typeface="+mj-lt"/>
              </a:rPr>
              <a:t>Phone: (301) 526-7888</a:t>
            </a:r>
          </a:p>
          <a:p>
            <a:pPr algn="l" eaLnBrk="1" hangingPunct="1">
              <a:spcBef>
                <a:spcPts val="0"/>
              </a:spcBef>
            </a:pPr>
            <a:r>
              <a:rPr lang="en-US" sz="1400" dirty="0">
                <a:solidFill>
                  <a:srgbClr val="4D4D4D"/>
                </a:solidFill>
                <a:latin typeface="+mj-lt"/>
              </a:rPr>
              <a:t>Fax: (202) 627-3002 </a:t>
            </a:r>
          </a:p>
          <a:p>
            <a:pPr algn="l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4D4D4D"/>
                </a:solidFill>
                <a:latin typeface="+mj-lt"/>
              </a:rPr>
              <a:t>Website</a:t>
            </a:r>
            <a:r>
              <a:rPr lang="en-US" sz="1400" dirty="0">
                <a:solidFill>
                  <a:srgbClr val="4D4D4D"/>
                </a:solidFill>
                <a:latin typeface="+mj-lt"/>
              </a:rPr>
              <a:t>: www.technuf.com</a:t>
            </a:r>
          </a:p>
          <a:p>
            <a:pPr algn="l" eaLnBrk="1" hangingPunct="1"/>
            <a:r>
              <a:rPr lang="en-US" sz="1400" b="1" dirty="0">
                <a:solidFill>
                  <a:srgbClr val="4D4D4D"/>
                </a:solidFill>
                <a:latin typeface="+mj-lt"/>
              </a:rPr>
              <a:t>General Info</a:t>
            </a:r>
            <a:r>
              <a:rPr lang="en-US" sz="1400" dirty="0">
                <a:solidFill>
                  <a:srgbClr val="4D4D4D"/>
                </a:solidFill>
                <a:latin typeface="+mj-lt"/>
              </a:rPr>
              <a:t>: info@technuf.com</a:t>
            </a:r>
          </a:p>
          <a:p>
            <a:pPr eaLnBrk="1" hangingPunct="1">
              <a:spcBef>
                <a:spcPct val="50000"/>
              </a:spcBef>
            </a:pPr>
            <a:endParaRPr lang="en-US" sz="1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4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41836" y="2967335"/>
            <a:ext cx="63083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4633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2895601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Backup Slides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+) Jovial (+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b="5396"/>
          <a:stretch/>
        </p:blipFill>
        <p:spPr bwMode="auto">
          <a:xfrm>
            <a:off x="609600" y="4516742"/>
            <a:ext cx="3438675" cy="16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1" y="-4756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100" dirty="0">
                <a:solidFill>
                  <a:srgbClr val="1F497D"/>
                </a:solidFill>
                <a:latin typeface="Calibri" pitchFamily="34" charset="0"/>
              </a:rPr>
              <a:t>Application Development</a:t>
            </a:r>
            <a:endParaRPr lang="en-US" sz="3200" dirty="0"/>
          </a:p>
        </p:txBody>
      </p:sp>
      <p:sp>
        <p:nvSpPr>
          <p:cNvPr id="5" name="Text Placeholder 16"/>
          <p:cNvSpPr txBox="1">
            <a:spLocks/>
          </p:cNvSpPr>
          <p:nvPr/>
        </p:nvSpPr>
        <p:spPr>
          <a:xfrm>
            <a:off x="4165600" y="1038439"/>
            <a:ext cx="7416800" cy="1645920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77800" marR="0" indent="-177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buNone/>
            </a:lvl2pPr>
            <a:lvl3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buNone/>
            </a:lvl4pPr>
            <a:lvl5pPr indent="0">
              <a:buNone/>
            </a:lvl5pPr>
          </a:lstStyle>
          <a:p>
            <a:r>
              <a:rPr lang="en-US" dirty="0"/>
              <a:t>Complex, real-time incident response system</a:t>
            </a:r>
          </a:p>
          <a:p>
            <a:r>
              <a:rPr lang="en-US" dirty="0"/>
              <a:t>Multi-tier architecture with mobile clients</a:t>
            </a:r>
          </a:p>
          <a:p>
            <a:r>
              <a:rPr lang="en-US" dirty="0"/>
              <a:t>Globally distributed development teams</a:t>
            </a:r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4165600" y="2774948"/>
            <a:ext cx="7416800" cy="1645920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deployment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library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workflow management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&amp; coaching of Agile process</a:t>
            </a:r>
          </a:p>
        </p:txBody>
      </p:sp>
      <p:sp>
        <p:nvSpPr>
          <p:cNvPr id="7" name="Text Placeholder 16"/>
          <p:cNvSpPr txBox="1">
            <a:spLocks/>
          </p:cNvSpPr>
          <p:nvPr/>
        </p:nvSpPr>
        <p:spPr>
          <a:xfrm>
            <a:off x="4165600" y="4511456"/>
            <a:ext cx="7416800" cy="1645920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framework for deploying social multi-media based applications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engine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collectors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Customizable data analytics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pic>
        <p:nvPicPr>
          <p:cNvPr id="11" name="Picture 6" descr="C:\Users\Samah Mahmood\Desktop\Emergency Response\Emergency Response\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/>
        </p:blipFill>
        <p:spPr bwMode="auto">
          <a:xfrm>
            <a:off x="812801" y="1052955"/>
            <a:ext cx="2985105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amah Mahmood\Desktop\Network Organization\Network Organization\0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" b="-1"/>
          <a:stretch/>
        </p:blipFill>
        <p:spPr bwMode="auto">
          <a:xfrm>
            <a:off x="585409" y="2780865"/>
            <a:ext cx="3439887" cy="16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09601" y="1219200"/>
            <a:ext cx="3415695" cy="164592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9601" y="2961625"/>
            <a:ext cx="3415695" cy="164592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9601" y="4692217"/>
            <a:ext cx="3415695" cy="164592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365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Cybersecurity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40975" y="1892757"/>
            <a:ext cx="3729365" cy="418551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Protect corporate assets &amp; sensitive data (PII)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in Motion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at Rest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in Use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Strengthen corporate’s ability to defend against legal actions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66195" y="1988591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318" y="1892757"/>
            <a:ext cx="3729365" cy="418551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Forensic analysis and eDiscovery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Loss Prevention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and Access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Authentication/Authorization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RBAC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packet capture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Intrusion Detection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Governance and compliance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communications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Assurance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Certification &amp; Accreditation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2019" y="1991507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8016849" y="2546043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546043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201472"/>
            <a:ext cx="4120896" cy="4267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Comprehensive approach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to government &amp; industry standards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1049" y="1277516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1991507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7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Quality Management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dimension of quality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quality metrics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testing 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Functionality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Usability and Accessibility (508)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Acceptance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&amp; Regression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&amp; automated testing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41" y="2716171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547155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validation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End-to-end traceability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On-demand impact analysis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Coverage analysis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Maximize automation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Defect management &amp; trend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5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Operations &amp; Maintenance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customer satisfaction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operational processes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efficiency &amp; availability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manpower &amp; cost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57400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Infrastructure O&amp;M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performance monitoring and optimization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Tier 1, 2, &amp; 3 desktop support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administration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Incident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Disaster recovery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Virtualization and private cloud system support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DBA support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 load software deployment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Upgrade/patch management 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39" y="2664758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547155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 driven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24x7 support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Multi-tier support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&amp; standards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ITIL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54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Program and Project Management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Efficiency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quality of delivery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 time &amp; budget constraints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Trusted advisors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annual budget planning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ctr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SDLC management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PMBOK-based best practices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Scheduling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Budget and status monitoring and reporting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41" y="2716171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547155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best practices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Focused on relationship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 on-time within budget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10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Program and Project Management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311993"/>
              </p:ext>
            </p:extLst>
          </p:nvPr>
        </p:nvGraphicFramePr>
        <p:xfrm>
          <a:off x="1181047" y="903767"/>
          <a:ext cx="9851136" cy="533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5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31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Practices</a:t>
                      </a:r>
                    </a:p>
                  </a:txBody>
                  <a:tcPr marL="121920" marR="12192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Achievements</a:t>
                      </a:r>
                    </a:p>
                  </a:txBody>
                  <a:tcPr marL="121920" marR="1219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SDLC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Agile as part of the standards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CMMI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Risk Management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Upfront risk loading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Manageable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terative deliverables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 Optimization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Automation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Globally diverse teams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Transparency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Reporting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Dashboards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 Optimization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Streamlined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Target-driven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1" y="1781168"/>
            <a:ext cx="154522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86" y="2651516"/>
            <a:ext cx="1951629" cy="869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/>
          <a:stretch/>
        </p:blipFill>
        <p:spPr>
          <a:xfrm>
            <a:off x="4212229" y="3562343"/>
            <a:ext cx="18288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4427697"/>
            <a:ext cx="1941015" cy="873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1" y="5362568"/>
            <a:ext cx="1625599" cy="8382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6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4</a:t>
            </a:fld>
            <a:endParaRPr lang="en-US" dirty="0"/>
          </a:p>
        </p:txBody>
      </p:sp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7095824" y="1254008"/>
            <a:ext cx="3962400" cy="2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sp>
        <p:nvSpPr>
          <p:cNvPr id="67" name="Title 3"/>
          <p:cNvSpPr txBox="1">
            <a:spLocks/>
          </p:cNvSpPr>
          <p:nvPr/>
        </p:nvSpPr>
        <p:spPr>
          <a:xfrm>
            <a:off x="264648" y="361289"/>
            <a:ext cx="11277600" cy="509587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 Advantages</a:t>
            </a:r>
            <a:endParaRPr lang="en-US" sz="3600" dirty="0">
              <a:solidFill>
                <a:schemeClr val="tx2"/>
              </a:solidFill>
              <a:latin typeface="+mn-lt"/>
              <a:ea typeface="Andale Mono" charset="0"/>
              <a:cs typeface="Andale Mono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89899"/>
              </p:ext>
            </p:extLst>
          </p:nvPr>
        </p:nvGraphicFramePr>
        <p:xfrm>
          <a:off x="1838024" y="1370451"/>
          <a:ext cx="7239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</a:rPr>
                        <a:t>Skilled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</a:rPr>
                        <a:t>Scalable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</a:rPr>
                        <a:t>Trusted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4160"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Staff competency and 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expertise</a:t>
                      </a:r>
                    </a:p>
                    <a:p>
                      <a:pPr marL="177800" indent="-177800" algn="l" defTabSz="914400" rtl="0" eaLnBrk="1" latinLnBrk="0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Supports complex and high 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visibility projects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Proven, scalable staffing model with quality retention</a:t>
                      </a:r>
                    </a:p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Client-partnership and 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client-advocate strategic 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Multiple 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high-visibility enterprise-wide projects</a:t>
                      </a:r>
                    </a:p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High customer satisfaction</a:t>
                      </a:r>
                    </a:p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Account growth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Content Placeholder 4"/>
          <p:cNvSpPr txBox="1">
            <a:spLocks/>
          </p:cNvSpPr>
          <p:nvPr/>
        </p:nvSpPr>
        <p:spPr>
          <a:xfrm>
            <a:off x="1825255" y="3568994"/>
            <a:ext cx="7620000" cy="2133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People: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pledge to our associates’ satisfaction allows for high retention rates of our highly skilled associates.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Processes: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commitment to cost-effective solutions, transparency, and continuous knowledge sharing allows for ongoing process improvements. We are committed to CMMI and ISO 9001 standards.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Satisfaction: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has been the singular most important factor contributing to our past growth. </a:t>
            </a:r>
          </a:p>
        </p:txBody>
      </p:sp>
    </p:spTree>
    <p:extLst>
      <p:ext uri="{BB962C8B-B14F-4D97-AF65-F5344CB8AC3E}">
        <p14:creationId xmlns:p14="http://schemas.microsoft.com/office/powerpoint/2010/main" val="55561991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477" y="3048000"/>
            <a:ext cx="10566400" cy="3663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Delivered Through...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Constant Communication and Management Accessibility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 stream of communication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Proactive identification of issues and risks</a:t>
            </a: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Highly Qualified Professionals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Performance-based compensation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Continuous skill development 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Customer-centric training</a:t>
            </a:r>
          </a:p>
          <a:p>
            <a:pPr lvl="1" algn="just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High retention rate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1200" y="1302810"/>
            <a:ext cx="10569677" cy="1588830"/>
            <a:chOff x="5636720" y="3426768"/>
            <a:chExt cx="6707680" cy="1588830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/>
            <p:cNvGrpSpPr/>
            <p:nvPr/>
          </p:nvGrpSpPr>
          <p:grpSpPr>
            <a:xfrm>
              <a:off x="5638800" y="3826878"/>
              <a:ext cx="6705600" cy="1188720"/>
              <a:chOff x="5524500" y="3826878"/>
              <a:chExt cx="6705600" cy="1188720"/>
            </a:xfrm>
            <a:grpFill/>
          </p:grpSpPr>
          <p:sp>
            <p:nvSpPr>
              <p:cNvPr id="9" name="Rectangle 8"/>
              <p:cNvSpPr/>
              <p:nvPr/>
            </p:nvSpPr>
            <p:spPr>
              <a:xfrm>
                <a:off x="5524500" y="3826878"/>
                <a:ext cx="6705600" cy="1188720"/>
              </a:xfrm>
              <a:prstGeom prst="rect">
                <a:avLst/>
              </a:prstGeom>
              <a:grpFill/>
            </p:spPr>
          </p:sp>
          <p:sp>
            <p:nvSpPr>
              <p:cNvPr id="10" name="Freeform 9"/>
              <p:cNvSpPr/>
              <p:nvPr/>
            </p:nvSpPr>
            <p:spPr>
              <a:xfrm>
                <a:off x="10279902" y="3967997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Cost Savings</a:t>
                </a: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992587" y="3967997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Transparency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705272" y="3967997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Risk Control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10279902" y="4486158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Process Improvements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7992587" y="4486158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Quality Delivery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5705272" y="4486158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Customer Satisfaction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636720" y="3426768"/>
              <a:ext cx="1926992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indent="0" algn="l">
                <a:buNone/>
              </a:pPr>
              <a:r>
                <a:rPr lang="en-US" sz="2400" b="1" dirty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Documented Results…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4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080312" y="647877"/>
            <a:ext cx="15688" cy="5537386"/>
          </a:xfrm>
          <a:prstGeom prst="line">
            <a:avLst/>
          </a:prstGeom>
          <a:ln w="53975" cap="rnd">
            <a:solidFill>
              <a:srgbClr val="99C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4"/>
          <p:cNvSpPr txBox="1">
            <a:spLocks noChangeArrowheads="1"/>
          </p:cNvSpPr>
          <p:nvPr/>
        </p:nvSpPr>
        <p:spPr>
          <a:xfrm>
            <a:off x="446150" y="819397"/>
            <a:ext cx="5433866" cy="5238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Internal Revenue Service (IRS) 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DoD (Department of Defense)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National Institute of Health (NIH/NIDDK)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U.S. Department of Commerce (DoC/USPTO)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Metropolitan Washington Airport Authority (MWAA)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Cisco Systems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Huntsville Independent School District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DC Public School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Presidio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DISYS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Davra Networks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Tait Communications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Grameen Phone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Yoga Alliance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ORA</a:t>
            </a: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25" y="4280123"/>
            <a:ext cx="1279536" cy="1088685"/>
          </a:xfrm>
          <a:prstGeom prst="rect">
            <a:avLst/>
          </a:prstGeom>
        </p:spPr>
      </p:pic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7095824" y="1254008"/>
            <a:ext cx="3962400" cy="2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pic>
        <p:nvPicPr>
          <p:cNvPr id="44" name="Picture 27" descr="https://encrypted-tbn1.google.com/images?q=tbn:ANd9GcR5TyZeEiZyCIJSFHNQIxFeShLyJft1cxBOHFmuf1LtKwI_FGPgj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2" b="12844"/>
          <a:stretch/>
        </p:blipFill>
        <p:spPr bwMode="auto">
          <a:xfrm>
            <a:off x="10515315" y="3018816"/>
            <a:ext cx="875234" cy="60007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9" descr="https://encrypted-tbn2.google.com/images?q=tbn:ANd9GcQTDCXNOlqUpS-vgvkZL-YgXyIFNMPArw0vaR1XojAMCg0QNTSAE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27598" r="12765" b="26599"/>
          <a:stretch/>
        </p:blipFill>
        <p:spPr bwMode="auto">
          <a:xfrm>
            <a:off x="6636688" y="3715070"/>
            <a:ext cx="1264307" cy="46901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US-PatentTrademarkOffice-Seal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74" y="2619105"/>
            <a:ext cx="987425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R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103" y="1614902"/>
            <a:ext cx="1512494" cy="12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Metropolitan Washington Airports Author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4280123"/>
            <a:ext cx="11430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o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027" y="4304844"/>
            <a:ext cx="1933575" cy="25717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0" name="Picture 14" descr="Home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5521208"/>
            <a:ext cx="4421770" cy="5489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pic>
        <p:nvPicPr>
          <p:cNvPr id="51" name="Picture 16" descr="Tait Communicati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21" y="4538208"/>
            <a:ext cx="1424411" cy="9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US-PatentTrademarkOffice-Seal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2604816"/>
            <a:ext cx="987425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http://www.davranetworks.com/img/logo.pn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1952109"/>
            <a:ext cx="2314575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National Institutes of Health (NIH) - Turning Discovery Into Health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946852"/>
            <a:ext cx="3724275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5075" y="2692155"/>
            <a:ext cx="1041052" cy="1072599"/>
          </a:xfrm>
          <a:prstGeom prst="rect">
            <a:avLst/>
          </a:prstGeom>
        </p:spPr>
      </p:pic>
      <p:sp>
        <p:nvSpPr>
          <p:cNvPr id="67" name="Title 3"/>
          <p:cNvSpPr txBox="1">
            <a:spLocks/>
          </p:cNvSpPr>
          <p:nvPr/>
        </p:nvSpPr>
        <p:spPr>
          <a:xfrm>
            <a:off x="339076" y="97960"/>
            <a:ext cx="11277600" cy="509587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Where we work</a:t>
            </a:r>
            <a:endParaRPr lang="en-US" dirty="0">
              <a:solidFill>
                <a:srgbClr val="0070C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52269" y="3785215"/>
            <a:ext cx="1315817" cy="3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54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3674015"/>
              </p:ext>
            </p:extLst>
          </p:nvPr>
        </p:nvGraphicFramePr>
        <p:xfrm>
          <a:off x="203201" y="1004777"/>
          <a:ext cx="114808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06400" y="261384"/>
            <a:ext cx="109728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dirty="0"/>
              <a:t>Service Offerings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6151" y="4598808"/>
            <a:ext cx="34980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Industry best practices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Agile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CMMI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Six Sigma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Customer adopted SDLC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Continual development cycle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Distributed development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65600" y="4613096"/>
            <a:ext cx="3498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PMBOK-based best practices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Deliver on-time within budget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8253953" y="4613096"/>
            <a:ext cx="34980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SLA driven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24x7 support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Multi-tier support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Best practices &amp; standards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ITIL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6152" y="4204038"/>
            <a:ext cx="11477849" cy="296108"/>
            <a:chOff x="2690" y="5271"/>
            <a:chExt cx="2623542" cy="1049416"/>
          </a:xfrm>
        </p:grpSpPr>
        <p:sp>
          <p:nvSpPr>
            <p:cNvPr id="17" name="Rectangle 16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Approach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748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812800" y="1093155"/>
            <a:ext cx="7802883" cy="3727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42401" y="1093155"/>
            <a:ext cx="2235199" cy="3727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572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Technuf’s Service Capabilities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16000" y="1226995"/>
            <a:ext cx="4953163" cy="3270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Application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3964" y="1601733"/>
            <a:ext cx="1930400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Business &amp; Systems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84763" y="1601733"/>
            <a:ext cx="1930400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Architecture, Design &amp;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Implementation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5561" y="1601733"/>
            <a:ext cx="1930400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Quality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16186" y="1601733"/>
            <a:ext cx="1887625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Operations &amp; Maintenance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812800" y="4919876"/>
            <a:ext cx="10464800" cy="595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Security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2803" y="5623820"/>
            <a:ext cx="10464797" cy="595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Program &amp; Project Management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124364" y="2929615"/>
            <a:ext cx="707136" cy="242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715163" y="2929615"/>
            <a:ext cx="707136" cy="242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839200" y="1019169"/>
            <a:ext cx="0" cy="3539675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5508" y="4577208"/>
            <a:ext cx="0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00435" y="4583053"/>
            <a:ext cx="3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055101" y="4578202"/>
            <a:ext cx="3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261677" y="4575570"/>
            <a:ext cx="3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12803" y="4667010"/>
            <a:ext cx="914397" cy="163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21600" y="4668648"/>
            <a:ext cx="87883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0633029" y="4669539"/>
            <a:ext cx="609600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048752" y="4669645"/>
            <a:ext cx="603248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70571" y="4513123"/>
            <a:ext cx="137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srgbClr val="1F497D">
                    <a:lumMod val="75000"/>
                  </a:srgbClr>
                </a:solidFill>
                <a:latin typeface="+mj-lt"/>
              </a:rPr>
              <a:t>ITIL V3</a:t>
            </a:r>
            <a:endParaRPr lang="en-US" sz="1600" dirty="0">
              <a:solidFill>
                <a:srgbClr val="1F497D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05414" y="4499372"/>
            <a:ext cx="7017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srgbClr val="1F497D">
                    <a:lumMod val="75000"/>
                  </a:srgbClr>
                </a:solidFill>
                <a:latin typeface="+mj-lt"/>
              </a:rPr>
              <a:t>Methodologies (SDLC, Agile, Waterfall, Best Practices)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Technology Solutions for NIDDK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612D5-2487-A74A-961D-11A360C374DD}"/>
              </a:ext>
            </a:extLst>
          </p:cNvPr>
          <p:cNvSpPr txBox="1"/>
          <p:nvPr/>
        </p:nvSpPr>
        <p:spPr>
          <a:xfrm>
            <a:off x="152393" y="1620982"/>
            <a:ext cx="45735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Interface with unstructured data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QlikView Business Discovery platform &amp; ETL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Denormalization, Tagging &amp; Standardization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Architecture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Security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Warehousing Adapters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Mining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Intelligent Search Engine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Advanced Analytics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Statistical Inference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Real-time reporting &amp; Alerts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F5C2F-2609-FB40-91FE-360C6212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55" y="1204958"/>
            <a:ext cx="6516414" cy="49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Technology Solutions Mapped to Cybersecurity Components 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1641B-DC66-F54B-B286-0A99175B94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14" y="1219200"/>
            <a:ext cx="6869777" cy="489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8612D5-2487-A74A-961D-11A360C374DD}"/>
              </a:ext>
            </a:extLst>
          </p:cNvPr>
          <p:cNvSpPr txBox="1"/>
          <p:nvPr/>
        </p:nvSpPr>
        <p:spPr>
          <a:xfrm>
            <a:off x="152393" y="1620982"/>
            <a:ext cx="480804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cook book to checkup the health </a:t>
            </a:r>
          </a:p>
          <a:p>
            <a:r>
              <a:rPr lang="en-US" dirty="0"/>
              <a:t>of the cybersecurity environment for an agency </a:t>
            </a:r>
          </a:p>
          <a:p>
            <a:r>
              <a:rPr lang="en-US" dirty="0"/>
              <a:t>and the steps to mitigate any risks and </a:t>
            </a:r>
          </a:p>
          <a:p>
            <a:r>
              <a:rPr lang="en-US" dirty="0"/>
              <a:t>vulnerabilities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studies from the world’s largest financial </a:t>
            </a:r>
          </a:p>
          <a:p>
            <a:r>
              <a:rPr lang="en-US" dirty="0"/>
              <a:t>institutes (IRS) and show how we secure their IT </a:t>
            </a:r>
          </a:p>
          <a:p>
            <a:r>
              <a:rPr lang="en-US" dirty="0"/>
              <a:t>infrastructure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protect the enterprise, </a:t>
            </a:r>
          </a:p>
          <a:p>
            <a:r>
              <a:rPr lang="en-US" dirty="0"/>
              <a:t>the organization must take this holistic view </a:t>
            </a:r>
          </a:p>
          <a:p>
            <a:r>
              <a:rPr lang="en-US" dirty="0"/>
              <a:t>that addresses the entire range of threats, </a:t>
            </a:r>
          </a:p>
          <a:p>
            <a:r>
              <a:rPr lang="en-US" dirty="0"/>
              <a:t>vulnerabilities and associated remediation.  </a:t>
            </a:r>
          </a:p>
        </p:txBody>
      </p:sp>
    </p:spTree>
    <p:extLst>
      <p:ext uri="{BB962C8B-B14F-4D97-AF65-F5344CB8AC3E}">
        <p14:creationId xmlns:p14="http://schemas.microsoft.com/office/powerpoint/2010/main" val="117360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10975</TotalTime>
  <Words>1986</Words>
  <Application>Microsoft Office PowerPoint</Application>
  <PresentationFormat>Widescreen</PresentationFormat>
  <Paragraphs>681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9" baseType="lpstr">
      <vt:lpstr>Andale Mono</vt:lpstr>
      <vt:lpstr>Arial</vt:lpstr>
      <vt:lpstr>Arial Narrow</vt:lpstr>
      <vt:lpstr>Baskerville Old Face</vt:lpstr>
      <vt:lpstr>Calibri</vt:lpstr>
      <vt:lpstr>Calibri Light</vt:lpstr>
      <vt:lpstr>Lato Light</vt:lpstr>
      <vt:lpstr>Merriweather</vt:lpstr>
      <vt:lpstr>Merriweather light</vt:lpstr>
      <vt:lpstr>Open Sans Light</vt:lpstr>
      <vt:lpstr>Poppins</vt:lpstr>
      <vt:lpstr>Poppins Light</vt:lpstr>
      <vt:lpstr>Raleway</vt:lpstr>
      <vt:lpstr>Roboto Light</vt:lpstr>
      <vt:lpstr>Symbol</vt:lpstr>
      <vt:lpstr>Times New Roman</vt:lpstr>
      <vt:lpstr>Varela Round</vt:lpstr>
      <vt:lpstr>Wingdings</vt:lpstr>
      <vt:lpstr>Office Theme</vt:lpstr>
      <vt:lpstr>PowerPoint Presentation</vt:lpstr>
      <vt:lpstr>OVERVIEW</vt:lpstr>
      <vt:lpstr>Technuf Certifications</vt:lpstr>
      <vt:lpstr>PowerPoint Presentation</vt:lpstr>
      <vt:lpstr>PowerPoint Presentation</vt:lpstr>
      <vt:lpstr>PowerPoint Presentation</vt:lpstr>
      <vt:lpstr>Technuf’s Service Capabilities</vt:lpstr>
      <vt:lpstr>Technology Solutions for NIDDK</vt:lpstr>
      <vt:lpstr>Technology Solutions Mapped to Cybersecurity Components </vt:lpstr>
      <vt:lpstr>Comprehensive Approach to Cybersecurity</vt:lpstr>
      <vt:lpstr>Needs-Driven Cybersecurity Solutions</vt:lpstr>
      <vt:lpstr>Cybersecurity risk management</vt:lpstr>
      <vt:lpstr>SECURITY TRAINING</vt:lpstr>
      <vt:lpstr>SECURITY Operations Center</vt:lpstr>
      <vt:lpstr>FISMA COMPLIANCE</vt:lpstr>
      <vt:lpstr>FISMA Reporting and Dashboards - Examples </vt:lpstr>
      <vt:lpstr>Comprehensive Cybersecurity Support to our Customers</vt:lpstr>
      <vt:lpstr>Software delivery is at the heart of today’s top technology trends</vt:lpstr>
      <vt:lpstr>DevSecOps Model</vt:lpstr>
      <vt:lpstr>Typical patch management process</vt:lpstr>
      <vt:lpstr>ITIL BASED O&amp;M</vt:lpstr>
      <vt:lpstr>Cloud Migration Experience</vt:lpstr>
      <vt:lpstr>PowerPoint Presentation</vt:lpstr>
      <vt:lpstr>Three Tier SharePoint Technology Stack </vt:lpstr>
      <vt:lpstr>SharePoint Architecture</vt:lpstr>
      <vt:lpstr>Application Development</vt:lpstr>
      <vt:lpstr>Testing Strategy</vt:lpstr>
      <vt:lpstr>PowerPoint Presentation</vt:lpstr>
      <vt:lpstr>Technuf Advantages</vt:lpstr>
      <vt:lpstr> </vt:lpstr>
      <vt:lpstr>Contact Information</vt:lpstr>
      <vt:lpstr>PowerPoint Presentation</vt:lpstr>
      <vt:lpstr>Backup Slides</vt:lpstr>
      <vt:lpstr>PowerPoint Presentation</vt:lpstr>
      <vt:lpstr>Cybersecurity</vt:lpstr>
      <vt:lpstr>Quality Management</vt:lpstr>
      <vt:lpstr>Operations &amp; Maintenance</vt:lpstr>
      <vt:lpstr>Program and Project Management</vt:lpstr>
      <vt:lpstr>Program and Project Management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 Ahmed</dc:creator>
  <cp:lastModifiedBy>Upstra-KT-JOY</cp:lastModifiedBy>
  <cp:revision>572</cp:revision>
  <cp:lastPrinted>2017-11-08T00:22:13Z</cp:lastPrinted>
  <dcterms:created xsi:type="dcterms:W3CDTF">2015-05-14T00:48:21Z</dcterms:created>
  <dcterms:modified xsi:type="dcterms:W3CDTF">2022-04-25T06:12:59Z</dcterms:modified>
</cp:coreProperties>
</file>